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1"/>
  </p:notesMasterIdLst>
  <p:sldIdLst>
    <p:sldId id="297" r:id="rId2"/>
    <p:sldId id="257" r:id="rId3"/>
    <p:sldId id="276" r:id="rId4"/>
    <p:sldId id="278" r:id="rId5"/>
    <p:sldId id="283" r:id="rId6"/>
    <p:sldId id="274" r:id="rId7"/>
    <p:sldId id="272" r:id="rId8"/>
    <p:sldId id="287" r:id="rId9"/>
    <p:sldId id="300" r:id="rId10"/>
    <p:sldId id="292" r:id="rId11"/>
    <p:sldId id="293" r:id="rId12"/>
    <p:sldId id="295" r:id="rId13"/>
    <p:sldId id="290" r:id="rId14"/>
    <p:sldId id="301" r:id="rId15"/>
    <p:sldId id="296" r:id="rId16"/>
    <p:sldId id="291" r:id="rId17"/>
    <p:sldId id="281" r:id="rId18"/>
    <p:sldId id="299" r:id="rId19"/>
    <p:sldId id="28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i Shah" initials="MS" lastIdx="1" clrIdx="0">
    <p:extLst>
      <p:ext uri="{19B8F6BF-5375-455C-9EA6-DF929625EA0E}">
        <p15:presenceInfo xmlns:p15="http://schemas.microsoft.com/office/powerpoint/2012/main" userId="Mahi Sha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F3FF"/>
    <a:srgbClr val="002060"/>
    <a:srgbClr val="CCDEE6"/>
    <a:srgbClr val="E0ECFF"/>
    <a:srgbClr val="03365A"/>
    <a:srgbClr val="06436E"/>
    <a:srgbClr val="095489"/>
    <a:srgbClr val="114E6E"/>
    <a:srgbClr val="004E56"/>
    <a:srgbClr val="113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68"/>
    <p:restoredTop sz="93817" autoAdjust="0"/>
  </p:normalViewPr>
  <p:slideViewPr>
    <p:cSldViewPr snapToGrid="0" snapToObjects="1">
      <p:cViewPr varScale="1">
        <p:scale>
          <a:sx n="63" d="100"/>
          <a:sy n="63" d="100"/>
        </p:scale>
        <p:origin x="5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363A40-3E24-42E2-83D8-81CE2921B931}" type="doc">
      <dgm:prSet loTypeId="urn:microsoft.com/office/officeart/2018/2/layout/IconVerticalSolidList" loCatId="icon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F95BA29-C4CE-4E41-90F3-DD0D2CFF40BA}">
      <dgm:prSet custT="1"/>
      <dgm:spPr/>
      <dgm:t>
        <a:bodyPr anchor="ctr"/>
        <a:lstStyle/>
        <a:p>
          <a:pPr>
            <a:lnSpc>
              <a:spcPct val="100000"/>
            </a:lnSpc>
          </a:pPr>
          <a:r>
            <a:rPr lang="en-US" sz="2400" dirty="0"/>
            <a:t>An ordered sequence of values of a variable at equally spaced time intervals.</a:t>
          </a:r>
        </a:p>
      </dgm:t>
    </dgm:pt>
    <dgm:pt modelId="{73B3159C-8039-424F-8847-18CBAFF0ABBD}" type="parTrans" cxnId="{855A9E31-93AA-4309-8048-3C5A23DFA765}">
      <dgm:prSet/>
      <dgm:spPr/>
      <dgm:t>
        <a:bodyPr/>
        <a:lstStyle/>
        <a:p>
          <a:endParaRPr lang="en-US" sz="2000"/>
        </a:p>
      </dgm:t>
    </dgm:pt>
    <dgm:pt modelId="{A3BA8830-99A5-48CD-9562-6985317B6E57}" type="sibTrans" cxnId="{855A9E31-93AA-4309-8048-3C5A23DFA765}">
      <dgm:prSet/>
      <dgm:spPr/>
      <dgm:t>
        <a:bodyPr/>
        <a:lstStyle/>
        <a:p>
          <a:endParaRPr lang="en-US" sz="2000"/>
        </a:p>
      </dgm:t>
    </dgm:pt>
    <dgm:pt modelId="{C1A94CD4-614B-4179-AEC0-C1C819D1489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Data points taken over time may have an internal structure that should be accounted for.</a:t>
          </a:r>
        </a:p>
      </dgm:t>
    </dgm:pt>
    <dgm:pt modelId="{3FD7F54B-CB25-47CE-9E52-867009E1D06D}" type="parTrans" cxnId="{F4BC1F0C-648B-4612-8AF7-8359F35661B9}">
      <dgm:prSet/>
      <dgm:spPr/>
      <dgm:t>
        <a:bodyPr/>
        <a:lstStyle/>
        <a:p>
          <a:endParaRPr lang="en-US" sz="2000"/>
        </a:p>
      </dgm:t>
    </dgm:pt>
    <dgm:pt modelId="{269DE761-1BF3-4BDC-A864-6334082EE7C3}" type="sibTrans" cxnId="{F4BC1F0C-648B-4612-8AF7-8359F35661B9}">
      <dgm:prSet/>
      <dgm:spPr/>
      <dgm:t>
        <a:bodyPr/>
        <a:lstStyle/>
        <a:p>
          <a:endParaRPr lang="en-US" sz="2000"/>
        </a:p>
      </dgm:t>
    </dgm:pt>
    <dgm:pt modelId="{0BD05E0D-195E-4855-8D34-2BB904B1279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The usage of time series models is twofold.</a:t>
          </a:r>
        </a:p>
      </dgm:t>
    </dgm:pt>
    <dgm:pt modelId="{4C91CE25-FAA2-4F74-B2B8-9447EACFF96D}" type="parTrans" cxnId="{B17F48D4-73C1-444C-8FAC-9140AB7FD998}">
      <dgm:prSet/>
      <dgm:spPr/>
      <dgm:t>
        <a:bodyPr/>
        <a:lstStyle/>
        <a:p>
          <a:endParaRPr lang="en-US" sz="2000"/>
        </a:p>
      </dgm:t>
    </dgm:pt>
    <dgm:pt modelId="{3DF8204F-E650-4BEF-83FD-480456F59AE5}" type="sibTrans" cxnId="{B17F48D4-73C1-444C-8FAC-9140AB7FD998}">
      <dgm:prSet/>
      <dgm:spPr/>
      <dgm:t>
        <a:bodyPr/>
        <a:lstStyle/>
        <a:p>
          <a:endParaRPr lang="en-US" sz="2000"/>
        </a:p>
      </dgm:t>
    </dgm:pt>
    <dgm:pt modelId="{CCBD1A45-1058-471D-A604-6A0670CE1F4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Obtain an understanding of the underlying forces and structure that produced the observed data.</a:t>
          </a:r>
        </a:p>
      </dgm:t>
    </dgm:pt>
    <dgm:pt modelId="{231D2A4B-F638-4077-9208-9EA735876834}" type="parTrans" cxnId="{24C2BADA-F110-4601-BF94-E433992B6F7F}">
      <dgm:prSet/>
      <dgm:spPr/>
      <dgm:t>
        <a:bodyPr/>
        <a:lstStyle/>
        <a:p>
          <a:endParaRPr lang="en-US" sz="2000"/>
        </a:p>
      </dgm:t>
    </dgm:pt>
    <dgm:pt modelId="{3024C48D-29D5-4FE2-8A14-1FA4DBDBE6B5}" type="sibTrans" cxnId="{24C2BADA-F110-4601-BF94-E433992B6F7F}">
      <dgm:prSet/>
      <dgm:spPr/>
      <dgm:t>
        <a:bodyPr/>
        <a:lstStyle/>
        <a:p>
          <a:endParaRPr lang="en-US" sz="2000"/>
        </a:p>
      </dgm:t>
    </dgm:pt>
    <dgm:pt modelId="{92BF5DD9-C21B-4A6C-B6E7-8D06B234218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dirty="0"/>
            <a:t>Fit a model and proceed to forecasting, monitoring and improving present processes.</a:t>
          </a:r>
        </a:p>
      </dgm:t>
    </dgm:pt>
    <dgm:pt modelId="{874BABD8-10F9-4243-8CD3-F4D395706380}" type="parTrans" cxnId="{6CDB2B40-2125-4987-A44B-A87F34E629A1}">
      <dgm:prSet/>
      <dgm:spPr/>
      <dgm:t>
        <a:bodyPr/>
        <a:lstStyle/>
        <a:p>
          <a:endParaRPr lang="en-US" sz="2000"/>
        </a:p>
      </dgm:t>
    </dgm:pt>
    <dgm:pt modelId="{EDDB3B8D-4D1A-4054-B340-FFE651D0D4C6}" type="sibTrans" cxnId="{6CDB2B40-2125-4987-A44B-A87F34E629A1}">
      <dgm:prSet/>
      <dgm:spPr/>
      <dgm:t>
        <a:bodyPr/>
        <a:lstStyle/>
        <a:p>
          <a:endParaRPr lang="en-US" sz="2000"/>
        </a:p>
      </dgm:t>
    </dgm:pt>
    <dgm:pt modelId="{AB0DA334-B2CC-4722-84AF-89D4EED750B8}" type="pres">
      <dgm:prSet presAssocID="{32363A40-3E24-42E2-83D8-81CE2921B931}" presName="root" presStyleCnt="0">
        <dgm:presLayoutVars>
          <dgm:dir/>
          <dgm:resizeHandles val="exact"/>
        </dgm:presLayoutVars>
      </dgm:prSet>
      <dgm:spPr/>
    </dgm:pt>
    <dgm:pt modelId="{AA062692-BD1B-40C9-8A05-C9B55A3AA24E}" type="pres">
      <dgm:prSet presAssocID="{8F95BA29-C4CE-4E41-90F3-DD0D2CFF40BA}" presName="compNode" presStyleCnt="0"/>
      <dgm:spPr/>
    </dgm:pt>
    <dgm:pt modelId="{9FD1C17C-7060-461B-9D21-E85DE5DFDFBD}" type="pres">
      <dgm:prSet presAssocID="{8F95BA29-C4CE-4E41-90F3-DD0D2CFF40BA}" presName="bgRect" presStyleLbl="bgShp" presStyleIdx="0" presStyleCnt="5"/>
      <dgm:spPr/>
    </dgm:pt>
    <dgm:pt modelId="{605C0A9E-527A-4376-A274-8C99596EEA1F}" type="pres">
      <dgm:prSet presAssocID="{8F95BA29-C4CE-4E41-90F3-DD0D2CFF40B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74BB9AD2-6679-4C0D-9CEC-B8F63E903F25}" type="pres">
      <dgm:prSet presAssocID="{8F95BA29-C4CE-4E41-90F3-DD0D2CFF40BA}" presName="spaceRect" presStyleCnt="0"/>
      <dgm:spPr/>
    </dgm:pt>
    <dgm:pt modelId="{32AA79B4-3A6C-491E-8BD9-9583846D4EB7}" type="pres">
      <dgm:prSet presAssocID="{8F95BA29-C4CE-4E41-90F3-DD0D2CFF40BA}" presName="parTx" presStyleLbl="revTx" presStyleIdx="0" presStyleCnt="5" custLinFactNeighborY="-10311">
        <dgm:presLayoutVars>
          <dgm:chMax val="0"/>
          <dgm:chPref val="0"/>
        </dgm:presLayoutVars>
      </dgm:prSet>
      <dgm:spPr/>
    </dgm:pt>
    <dgm:pt modelId="{3A2B5347-4C05-4AD1-B038-4E28C61AAD7F}" type="pres">
      <dgm:prSet presAssocID="{A3BA8830-99A5-48CD-9562-6985317B6E57}" presName="sibTrans" presStyleCnt="0"/>
      <dgm:spPr/>
    </dgm:pt>
    <dgm:pt modelId="{F6E20ABC-2867-4044-87C7-36E78AF71C40}" type="pres">
      <dgm:prSet presAssocID="{C1A94CD4-614B-4179-AEC0-C1C819D14893}" presName="compNode" presStyleCnt="0"/>
      <dgm:spPr/>
    </dgm:pt>
    <dgm:pt modelId="{BF5708FE-742F-4930-BDB8-805C23D95930}" type="pres">
      <dgm:prSet presAssocID="{C1A94CD4-614B-4179-AEC0-C1C819D14893}" presName="bgRect" presStyleLbl="bgShp" presStyleIdx="1" presStyleCnt="5"/>
      <dgm:spPr/>
    </dgm:pt>
    <dgm:pt modelId="{6EEBF709-6300-49CC-9006-265345C1FF99}" type="pres">
      <dgm:prSet presAssocID="{C1A94CD4-614B-4179-AEC0-C1C819D14893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75194B84-EF0D-4EB9-A6A7-459F35CC0B5C}" type="pres">
      <dgm:prSet presAssocID="{C1A94CD4-614B-4179-AEC0-C1C819D14893}" presName="spaceRect" presStyleCnt="0"/>
      <dgm:spPr/>
    </dgm:pt>
    <dgm:pt modelId="{BB564B04-301D-4054-AC24-0D69BFAD22CF}" type="pres">
      <dgm:prSet presAssocID="{C1A94CD4-614B-4179-AEC0-C1C819D14893}" presName="parTx" presStyleLbl="revTx" presStyleIdx="1" presStyleCnt="5">
        <dgm:presLayoutVars>
          <dgm:chMax val="0"/>
          <dgm:chPref val="0"/>
        </dgm:presLayoutVars>
      </dgm:prSet>
      <dgm:spPr/>
    </dgm:pt>
    <dgm:pt modelId="{3E5F87DC-76BE-4E0E-94F4-59C2A4F32838}" type="pres">
      <dgm:prSet presAssocID="{269DE761-1BF3-4BDC-A864-6334082EE7C3}" presName="sibTrans" presStyleCnt="0"/>
      <dgm:spPr/>
    </dgm:pt>
    <dgm:pt modelId="{A7276DF3-1A58-4C2A-BBF9-A8AE9837473D}" type="pres">
      <dgm:prSet presAssocID="{0BD05E0D-195E-4855-8D34-2BB904B12791}" presName="compNode" presStyleCnt="0"/>
      <dgm:spPr/>
    </dgm:pt>
    <dgm:pt modelId="{C7E04731-108A-41A4-8D55-48469372BC39}" type="pres">
      <dgm:prSet presAssocID="{0BD05E0D-195E-4855-8D34-2BB904B12791}" presName="bgRect" presStyleLbl="bgShp" presStyleIdx="2" presStyleCnt="5"/>
      <dgm:spPr/>
    </dgm:pt>
    <dgm:pt modelId="{9B4C1A72-6BB5-49E5-AFA4-3ABA86C4EEF3}" type="pres">
      <dgm:prSet presAssocID="{0BD05E0D-195E-4855-8D34-2BB904B1279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1D840A3-DBBE-46BA-AAFE-3DA2980B5B06}" type="pres">
      <dgm:prSet presAssocID="{0BD05E0D-195E-4855-8D34-2BB904B12791}" presName="spaceRect" presStyleCnt="0"/>
      <dgm:spPr/>
    </dgm:pt>
    <dgm:pt modelId="{FA791452-98FF-4683-A7AD-9238C2BB3868}" type="pres">
      <dgm:prSet presAssocID="{0BD05E0D-195E-4855-8D34-2BB904B12791}" presName="parTx" presStyleLbl="revTx" presStyleIdx="2" presStyleCnt="5" custLinFactNeighborX="-377" custLinFactNeighborY="0">
        <dgm:presLayoutVars>
          <dgm:chMax val="0"/>
          <dgm:chPref val="0"/>
        </dgm:presLayoutVars>
      </dgm:prSet>
      <dgm:spPr/>
    </dgm:pt>
    <dgm:pt modelId="{067E790D-C103-4117-854A-02EB848192CE}" type="pres">
      <dgm:prSet presAssocID="{3DF8204F-E650-4BEF-83FD-480456F59AE5}" presName="sibTrans" presStyleCnt="0"/>
      <dgm:spPr/>
    </dgm:pt>
    <dgm:pt modelId="{5AB37D39-0B00-4C5C-9E98-919DDDC0DA2C}" type="pres">
      <dgm:prSet presAssocID="{CCBD1A45-1058-471D-A604-6A0670CE1F47}" presName="compNode" presStyleCnt="0"/>
      <dgm:spPr/>
    </dgm:pt>
    <dgm:pt modelId="{DD7E2AE1-E28C-42AF-84D1-6D599AD97893}" type="pres">
      <dgm:prSet presAssocID="{CCBD1A45-1058-471D-A604-6A0670CE1F47}" presName="bgRect" presStyleLbl="bgShp" presStyleIdx="3" presStyleCnt="5"/>
      <dgm:spPr/>
    </dgm:pt>
    <dgm:pt modelId="{A1667C5B-2888-45CF-9880-BF1194121007}" type="pres">
      <dgm:prSet presAssocID="{CCBD1A45-1058-471D-A604-6A0670CE1F4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29E8A88E-0DCC-4BEE-A749-64BD38162DC3}" type="pres">
      <dgm:prSet presAssocID="{CCBD1A45-1058-471D-A604-6A0670CE1F47}" presName="spaceRect" presStyleCnt="0"/>
      <dgm:spPr/>
    </dgm:pt>
    <dgm:pt modelId="{5244B57C-8AA8-4801-9AC6-C7F43CCD88D9}" type="pres">
      <dgm:prSet presAssocID="{CCBD1A45-1058-471D-A604-6A0670CE1F47}" presName="parTx" presStyleLbl="revTx" presStyleIdx="3" presStyleCnt="5">
        <dgm:presLayoutVars>
          <dgm:chMax val="0"/>
          <dgm:chPref val="0"/>
        </dgm:presLayoutVars>
      </dgm:prSet>
      <dgm:spPr/>
    </dgm:pt>
    <dgm:pt modelId="{EE2DA759-5DDD-4C7D-B865-20B330B41D03}" type="pres">
      <dgm:prSet presAssocID="{3024C48D-29D5-4FE2-8A14-1FA4DBDBE6B5}" presName="sibTrans" presStyleCnt="0"/>
      <dgm:spPr/>
    </dgm:pt>
    <dgm:pt modelId="{8EDEA1C1-CC18-4868-84D5-88E186F879FF}" type="pres">
      <dgm:prSet presAssocID="{92BF5DD9-C21B-4A6C-B6E7-8D06B2342189}" presName="compNode" presStyleCnt="0"/>
      <dgm:spPr/>
    </dgm:pt>
    <dgm:pt modelId="{79584655-AFD8-4598-A212-72109375B741}" type="pres">
      <dgm:prSet presAssocID="{92BF5DD9-C21B-4A6C-B6E7-8D06B2342189}" presName="bgRect" presStyleLbl="bgShp" presStyleIdx="4" presStyleCnt="5"/>
      <dgm:spPr/>
    </dgm:pt>
    <dgm:pt modelId="{5C80126E-3190-4D62-AA8F-E67E489DBD7E}" type="pres">
      <dgm:prSet presAssocID="{92BF5DD9-C21B-4A6C-B6E7-8D06B234218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A45C0288-643F-41FB-A596-0A189D789CC3}" type="pres">
      <dgm:prSet presAssocID="{92BF5DD9-C21B-4A6C-B6E7-8D06B2342189}" presName="spaceRect" presStyleCnt="0"/>
      <dgm:spPr/>
    </dgm:pt>
    <dgm:pt modelId="{E2E32421-73E5-4B84-B783-54ADA2BFB5E9}" type="pres">
      <dgm:prSet presAssocID="{92BF5DD9-C21B-4A6C-B6E7-8D06B234218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F4BC1F0C-648B-4612-8AF7-8359F35661B9}" srcId="{32363A40-3E24-42E2-83D8-81CE2921B931}" destId="{C1A94CD4-614B-4179-AEC0-C1C819D14893}" srcOrd="1" destOrd="0" parTransId="{3FD7F54B-CB25-47CE-9E52-867009E1D06D}" sibTransId="{269DE761-1BF3-4BDC-A864-6334082EE7C3}"/>
    <dgm:cxn modelId="{7EBCD216-531F-4685-ABB7-EEE6D39845C3}" type="presOf" srcId="{0BD05E0D-195E-4855-8D34-2BB904B12791}" destId="{FA791452-98FF-4683-A7AD-9238C2BB3868}" srcOrd="0" destOrd="0" presId="urn:microsoft.com/office/officeart/2018/2/layout/IconVerticalSolidList"/>
    <dgm:cxn modelId="{E2A4BD18-6F76-4B2F-BE2B-2074C86A7BA7}" type="presOf" srcId="{CCBD1A45-1058-471D-A604-6A0670CE1F47}" destId="{5244B57C-8AA8-4801-9AC6-C7F43CCD88D9}" srcOrd="0" destOrd="0" presId="urn:microsoft.com/office/officeart/2018/2/layout/IconVerticalSolidList"/>
    <dgm:cxn modelId="{855A9E31-93AA-4309-8048-3C5A23DFA765}" srcId="{32363A40-3E24-42E2-83D8-81CE2921B931}" destId="{8F95BA29-C4CE-4E41-90F3-DD0D2CFF40BA}" srcOrd="0" destOrd="0" parTransId="{73B3159C-8039-424F-8847-18CBAFF0ABBD}" sibTransId="{A3BA8830-99A5-48CD-9562-6985317B6E57}"/>
    <dgm:cxn modelId="{620E3A32-7898-4790-A953-628238DD877E}" type="presOf" srcId="{92BF5DD9-C21B-4A6C-B6E7-8D06B2342189}" destId="{E2E32421-73E5-4B84-B783-54ADA2BFB5E9}" srcOrd="0" destOrd="0" presId="urn:microsoft.com/office/officeart/2018/2/layout/IconVerticalSolidList"/>
    <dgm:cxn modelId="{6CDB2B40-2125-4987-A44B-A87F34E629A1}" srcId="{32363A40-3E24-42E2-83D8-81CE2921B931}" destId="{92BF5DD9-C21B-4A6C-B6E7-8D06B2342189}" srcOrd="4" destOrd="0" parTransId="{874BABD8-10F9-4243-8CD3-F4D395706380}" sibTransId="{EDDB3B8D-4D1A-4054-B340-FFE651D0D4C6}"/>
    <dgm:cxn modelId="{DAF32C5F-B72B-4E88-9E72-69ACCBFE45F3}" type="presOf" srcId="{32363A40-3E24-42E2-83D8-81CE2921B931}" destId="{AB0DA334-B2CC-4722-84AF-89D4EED750B8}" srcOrd="0" destOrd="0" presId="urn:microsoft.com/office/officeart/2018/2/layout/IconVerticalSolidList"/>
    <dgm:cxn modelId="{83D08B4A-CDD6-408C-BAB2-5C7B422D36A1}" type="presOf" srcId="{8F95BA29-C4CE-4E41-90F3-DD0D2CFF40BA}" destId="{32AA79B4-3A6C-491E-8BD9-9583846D4EB7}" srcOrd="0" destOrd="0" presId="urn:microsoft.com/office/officeart/2018/2/layout/IconVerticalSolidList"/>
    <dgm:cxn modelId="{B17F48D4-73C1-444C-8FAC-9140AB7FD998}" srcId="{32363A40-3E24-42E2-83D8-81CE2921B931}" destId="{0BD05E0D-195E-4855-8D34-2BB904B12791}" srcOrd="2" destOrd="0" parTransId="{4C91CE25-FAA2-4F74-B2B8-9447EACFF96D}" sibTransId="{3DF8204F-E650-4BEF-83FD-480456F59AE5}"/>
    <dgm:cxn modelId="{24C2BADA-F110-4601-BF94-E433992B6F7F}" srcId="{32363A40-3E24-42E2-83D8-81CE2921B931}" destId="{CCBD1A45-1058-471D-A604-6A0670CE1F47}" srcOrd="3" destOrd="0" parTransId="{231D2A4B-F638-4077-9208-9EA735876834}" sibTransId="{3024C48D-29D5-4FE2-8A14-1FA4DBDBE6B5}"/>
    <dgm:cxn modelId="{7DDFA9E8-7CA7-467D-A7E3-DC3EE5E9082A}" type="presOf" srcId="{C1A94CD4-614B-4179-AEC0-C1C819D14893}" destId="{BB564B04-301D-4054-AC24-0D69BFAD22CF}" srcOrd="0" destOrd="0" presId="urn:microsoft.com/office/officeart/2018/2/layout/IconVerticalSolidList"/>
    <dgm:cxn modelId="{F59592A4-D61D-4987-9566-E820E020D5C9}" type="presParOf" srcId="{AB0DA334-B2CC-4722-84AF-89D4EED750B8}" destId="{AA062692-BD1B-40C9-8A05-C9B55A3AA24E}" srcOrd="0" destOrd="0" presId="urn:microsoft.com/office/officeart/2018/2/layout/IconVerticalSolidList"/>
    <dgm:cxn modelId="{6BD895A1-23A1-4ED5-B2A2-872DFDE554E6}" type="presParOf" srcId="{AA062692-BD1B-40C9-8A05-C9B55A3AA24E}" destId="{9FD1C17C-7060-461B-9D21-E85DE5DFDFBD}" srcOrd="0" destOrd="0" presId="urn:microsoft.com/office/officeart/2018/2/layout/IconVerticalSolidList"/>
    <dgm:cxn modelId="{88912248-D0ED-407A-B18A-6FED267A1CB8}" type="presParOf" srcId="{AA062692-BD1B-40C9-8A05-C9B55A3AA24E}" destId="{605C0A9E-527A-4376-A274-8C99596EEA1F}" srcOrd="1" destOrd="0" presId="urn:microsoft.com/office/officeart/2018/2/layout/IconVerticalSolidList"/>
    <dgm:cxn modelId="{82A799C4-7768-4825-B610-6414EDC02C1E}" type="presParOf" srcId="{AA062692-BD1B-40C9-8A05-C9B55A3AA24E}" destId="{74BB9AD2-6679-4C0D-9CEC-B8F63E903F25}" srcOrd="2" destOrd="0" presId="urn:microsoft.com/office/officeart/2018/2/layout/IconVerticalSolidList"/>
    <dgm:cxn modelId="{F251A5B7-904F-4DFF-99A7-7730EB08E81C}" type="presParOf" srcId="{AA062692-BD1B-40C9-8A05-C9B55A3AA24E}" destId="{32AA79B4-3A6C-491E-8BD9-9583846D4EB7}" srcOrd="3" destOrd="0" presId="urn:microsoft.com/office/officeart/2018/2/layout/IconVerticalSolidList"/>
    <dgm:cxn modelId="{1A81BE44-C6DB-48B3-9F9F-3A770520663F}" type="presParOf" srcId="{AB0DA334-B2CC-4722-84AF-89D4EED750B8}" destId="{3A2B5347-4C05-4AD1-B038-4E28C61AAD7F}" srcOrd="1" destOrd="0" presId="urn:microsoft.com/office/officeart/2018/2/layout/IconVerticalSolidList"/>
    <dgm:cxn modelId="{0F62D5B2-FFA0-4E79-8C8A-54C4600DB2FA}" type="presParOf" srcId="{AB0DA334-B2CC-4722-84AF-89D4EED750B8}" destId="{F6E20ABC-2867-4044-87C7-36E78AF71C40}" srcOrd="2" destOrd="0" presId="urn:microsoft.com/office/officeart/2018/2/layout/IconVerticalSolidList"/>
    <dgm:cxn modelId="{D7BAE022-AEB3-4ECE-8A85-EEDA94237E10}" type="presParOf" srcId="{F6E20ABC-2867-4044-87C7-36E78AF71C40}" destId="{BF5708FE-742F-4930-BDB8-805C23D95930}" srcOrd="0" destOrd="0" presId="urn:microsoft.com/office/officeart/2018/2/layout/IconVerticalSolidList"/>
    <dgm:cxn modelId="{41473EA8-3AAB-4DB0-917D-6CD894C96F74}" type="presParOf" srcId="{F6E20ABC-2867-4044-87C7-36E78AF71C40}" destId="{6EEBF709-6300-49CC-9006-265345C1FF99}" srcOrd="1" destOrd="0" presId="urn:microsoft.com/office/officeart/2018/2/layout/IconVerticalSolidList"/>
    <dgm:cxn modelId="{3964920F-BD67-4A61-9133-C0E2FC101577}" type="presParOf" srcId="{F6E20ABC-2867-4044-87C7-36E78AF71C40}" destId="{75194B84-EF0D-4EB9-A6A7-459F35CC0B5C}" srcOrd="2" destOrd="0" presId="urn:microsoft.com/office/officeart/2018/2/layout/IconVerticalSolidList"/>
    <dgm:cxn modelId="{5C998B92-077E-468D-8308-D884F500B964}" type="presParOf" srcId="{F6E20ABC-2867-4044-87C7-36E78AF71C40}" destId="{BB564B04-301D-4054-AC24-0D69BFAD22CF}" srcOrd="3" destOrd="0" presId="urn:microsoft.com/office/officeart/2018/2/layout/IconVerticalSolidList"/>
    <dgm:cxn modelId="{7170D1A9-66A5-42A3-BF47-69D5E48FBB49}" type="presParOf" srcId="{AB0DA334-B2CC-4722-84AF-89D4EED750B8}" destId="{3E5F87DC-76BE-4E0E-94F4-59C2A4F32838}" srcOrd="3" destOrd="0" presId="urn:microsoft.com/office/officeart/2018/2/layout/IconVerticalSolidList"/>
    <dgm:cxn modelId="{F2D3B9D7-48FE-44C8-8D65-DBCEDC531A52}" type="presParOf" srcId="{AB0DA334-B2CC-4722-84AF-89D4EED750B8}" destId="{A7276DF3-1A58-4C2A-BBF9-A8AE9837473D}" srcOrd="4" destOrd="0" presId="urn:microsoft.com/office/officeart/2018/2/layout/IconVerticalSolidList"/>
    <dgm:cxn modelId="{2FD225E8-2D21-4398-87D2-418157E8D7E5}" type="presParOf" srcId="{A7276DF3-1A58-4C2A-BBF9-A8AE9837473D}" destId="{C7E04731-108A-41A4-8D55-48469372BC39}" srcOrd="0" destOrd="0" presId="urn:microsoft.com/office/officeart/2018/2/layout/IconVerticalSolidList"/>
    <dgm:cxn modelId="{33CA5263-C759-4B28-82BF-426587E08EAC}" type="presParOf" srcId="{A7276DF3-1A58-4C2A-BBF9-A8AE9837473D}" destId="{9B4C1A72-6BB5-49E5-AFA4-3ABA86C4EEF3}" srcOrd="1" destOrd="0" presId="urn:microsoft.com/office/officeart/2018/2/layout/IconVerticalSolidList"/>
    <dgm:cxn modelId="{A844E995-2FCD-4CF4-ABE2-1071AE98682D}" type="presParOf" srcId="{A7276DF3-1A58-4C2A-BBF9-A8AE9837473D}" destId="{11D840A3-DBBE-46BA-AAFE-3DA2980B5B06}" srcOrd="2" destOrd="0" presId="urn:microsoft.com/office/officeart/2018/2/layout/IconVerticalSolidList"/>
    <dgm:cxn modelId="{8FA1AEAD-9520-4916-BAD7-914650075C26}" type="presParOf" srcId="{A7276DF3-1A58-4C2A-BBF9-A8AE9837473D}" destId="{FA791452-98FF-4683-A7AD-9238C2BB3868}" srcOrd="3" destOrd="0" presId="urn:microsoft.com/office/officeart/2018/2/layout/IconVerticalSolidList"/>
    <dgm:cxn modelId="{13B2CF4B-84CB-45DA-B733-2BE4B992AF17}" type="presParOf" srcId="{AB0DA334-B2CC-4722-84AF-89D4EED750B8}" destId="{067E790D-C103-4117-854A-02EB848192CE}" srcOrd="5" destOrd="0" presId="urn:microsoft.com/office/officeart/2018/2/layout/IconVerticalSolidList"/>
    <dgm:cxn modelId="{728454B8-7CC1-41A7-B406-C40A446C7559}" type="presParOf" srcId="{AB0DA334-B2CC-4722-84AF-89D4EED750B8}" destId="{5AB37D39-0B00-4C5C-9E98-919DDDC0DA2C}" srcOrd="6" destOrd="0" presId="urn:microsoft.com/office/officeart/2018/2/layout/IconVerticalSolidList"/>
    <dgm:cxn modelId="{F4F036B6-0F9B-4DBB-B7AA-917BFDB3332D}" type="presParOf" srcId="{5AB37D39-0B00-4C5C-9E98-919DDDC0DA2C}" destId="{DD7E2AE1-E28C-42AF-84D1-6D599AD97893}" srcOrd="0" destOrd="0" presId="urn:microsoft.com/office/officeart/2018/2/layout/IconVerticalSolidList"/>
    <dgm:cxn modelId="{91492B1E-3396-408D-B5A5-022ABDC72735}" type="presParOf" srcId="{5AB37D39-0B00-4C5C-9E98-919DDDC0DA2C}" destId="{A1667C5B-2888-45CF-9880-BF1194121007}" srcOrd="1" destOrd="0" presId="urn:microsoft.com/office/officeart/2018/2/layout/IconVerticalSolidList"/>
    <dgm:cxn modelId="{307364C8-4E6D-4B0E-B9EC-9A9483DA6E4F}" type="presParOf" srcId="{5AB37D39-0B00-4C5C-9E98-919DDDC0DA2C}" destId="{29E8A88E-0DCC-4BEE-A749-64BD38162DC3}" srcOrd="2" destOrd="0" presId="urn:microsoft.com/office/officeart/2018/2/layout/IconVerticalSolidList"/>
    <dgm:cxn modelId="{B101B822-D486-4A14-B4C9-FE002479FEF0}" type="presParOf" srcId="{5AB37D39-0B00-4C5C-9E98-919DDDC0DA2C}" destId="{5244B57C-8AA8-4801-9AC6-C7F43CCD88D9}" srcOrd="3" destOrd="0" presId="urn:microsoft.com/office/officeart/2018/2/layout/IconVerticalSolidList"/>
    <dgm:cxn modelId="{F61291EF-6CEA-4003-A8CE-2123C18B2E95}" type="presParOf" srcId="{AB0DA334-B2CC-4722-84AF-89D4EED750B8}" destId="{EE2DA759-5DDD-4C7D-B865-20B330B41D03}" srcOrd="7" destOrd="0" presId="urn:microsoft.com/office/officeart/2018/2/layout/IconVerticalSolidList"/>
    <dgm:cxn modelId="{9B1B17DB-95D4-4F39-9D6B-45BFB9837B8B}" type="presParOf" srcId="{AB0DA334-B2CC-4722-84AF-89D4EED750B8}" destId="{8EDEA1C1-CC18-4868-84D5-88E186F879FF}" srcOrd="8" destOrd="0" presId="urn:microsoft.com/office/officeart/2018/2/layout/IconVerticalSolidList"/>
    <dgm:cxn modelId="{E51A49D6-9C90-4F39-82AD-1AE847091744}" type="presParOf" srcId="{8EDEA1C1-CC18-4868-84D5-88E186F879FF}" destId="{79584655-AFD8-4598-A212-72109375B741}" srcOrd="0" destOrd="0" presId="urn:microsoft.com/office/officeart/2018/2/layout/IconVerticalSolidList"/>
    <dgm:cxn modelId="{C802DA5C-9F09-4F51-97B0-4772543D3B1B}" type="presParOf" srcId="{8EDEA1C1-CC18-4868-84D5-88E186F879FF}" destId="{5C80126E-3190-4D62-AA8F-E67E489DBD7E}" srcOrd="1" destOrd="0" presId="urn:microsoft.com/office/officeart/2018/2/layout/IconVerticalSolidList"/>
    <dgm:cxn modelId="{838DEE62-36C1-48F9-A7B7-A8BDE76C48F4}" type="presParOf" srcId="{8EDEA1C1-CC18-4868-84D5-88E186F879FF}" destId="{A45C0288-643F-41FB-A596-0A189D789CC3}" srcOrd="2" destOrd="0" presId="urn:microsoft.com/office/officeart/2018/2/layout/IconVerticalSolidList"/>
    <dgm:cxn modelId="{95A629BC-9C4E-4F15-857F-541A8E0BFF64}" type="presParOf" srcId="{8EDEA1C1-CC18-4868-84D5-88E186F879FF}" destId="{E2E32421-73E5-4B84-B783-54ADA2BFB5E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9C462B-3251-AF44-BAE3-38B0FEBC9BC7}" type="doc">
      <dgm:prSet loTypeId="urn:microsoft.com/office/officeart/2005/8/layout/balance1" loCatId="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GB"/>
        </a:p>
      </dgm:t>
    </dgm:pt>
    <dgm:pt modelId="{58F16DC1-BD06-9144-89D1-F3D76703FD5A}">
      <dgm:prSet phldrT="[Text]" custT="1"/>
      <dgm:spPr>
        <a:solidFill>
          <a:schemeClr val="bg2">
            <a:lumMod val="2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1800" dirty="0">
              <a:solidFill>
                <a:schemeClr val="bg1"/>
              </a:solidFill>
            </a:rPr>
            <a:t> Meet the 1.5 degree C Paris agreement goals, for greenhouse emissions.</a:t>
          </a:r>
          <a:endParaRPr lang="en-GB" sz="1800" dirty="0">
            <a:solidFill>
              <a:schemeClr val="bg1"/>
            </a:solidFill>
          </a:endParaRPr>
        </a:p>
      </dgm:t>
    </dgm:pt>
    <dgm:pt modelId="{F2EE8B64-A2A7-E346-80E2-CB9575638A1F}" type="parTrans" cxnId="{13D3A22C-85E7-B94F-9E65-64447C425307}">
      <dgm:prSet/>
      <dgm:spPr/>
      <dgm:t>
        <a:bodyPr/>
        <a:lstStyle/>
        <a:p>
          <a:endParaRPr lang="en-GB" sz="1800"/>
        </a:p>
      </dgm:t>
    </dgm:pt>
    <dgm:pt modelId="{15C0FDB5-7C9C-7446-8B16-EDB04149586A}" type="sibTrans" cxnId="{13D3A22C-85E7-B94F-9E65-64447C425307}">
      <dgm:prSet/>
      <dgm:spPr/>
      <dgm:t>
        <a:bodyPr/>
        <a:lstStyle/>
        <a:p>
          <a:endParaRPr lang="en-GB" sz="1800"/>
        </a:p>
      </dgm:t>
    </dgm:pt>
    <dgm:pt modelId="{F65B55CC-119A-1D47-9346-CE5A5367C091}">
      <dgm:prSet phldrT="[Text]"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800" dirty="0"/>
            <a:t>120 countries such as have committed to net zero emissions.</a:t>
          </a:r>
          <a:endParaRPr lang="en-GB" sz="1800" dirty="0"/>
        </a:p>
      </dgm:t>
    </dgm:pt>
    <dgm:pt modelId="{D22AE6FC-EA48-4048-9083-1B740E211F3C}" type="parTrans" cxnId="{9B12EDFD-FD30-EB4E-BFEC-F9CCA3F5A90F}">
      <dgm:prSet/>
      <dgm:spPr/>
      <dgm:t>
        <a:bodyPr/>
        <a:lstStyle/>
        <a:p>
          <a:endParaRPr lang="en-GB" sz="1800"/>
        </a:p>
      </dgm:t>
    </dgm:pt>
    <dgm:pt modelId="{D9523D46-3A65-6748-9760-FF7BB8CF6182}" type="sibTrans" cxnId="{9B12EDFD-FD30-EB4E-BFEC-F9CCA3F5A90F}">
      <dgm:prSet/>
      <dgm:spPr/>
      <dgm:t>
        <a:bodyPr/>
        <a:lstStyle/>
        <a:p>
          <a:endParaRPr lang="en-GB" sz="1800"/>
        </a:p>
      </dgm:t>
    </dgm:pt>
    <dgm:pt modelId="{C949FD58-F5BA-8343-8A7E-08449967535A}">
      <dgm:prSet phldrT="[Text]" custT="1"/>
      <dgm:spPr>
        <a:solidFill>
          <a:srgbClr val="03365A"/>
        </a:solidFill>
        <a:ln>
          <a:solidFill>
            <a:schemeClr val="bg1"/>
          </a:solidFill>
        </a:ln>
      </dgm:spPr>
      <dgm:t>
        <a:bodyPr/>
        <a:lstStyle/>
        <a:p>
          <a:pPr>
            <a:buFont typeface="+mj-lt"/>
            <a:buAutoNum type="arabicPeriod"/>
          </a:pPr>
          <a:r>
            <a:rPr lang="en-US" sz="1800" dirty="0">
              <a:solidFill>
                <a:schemeClr val="bg1"/>
              </a:solidFill>
            </a:rPr>
            <a:t>India must invest in mass public transport, sustainable construction and massive green cover.</a:t>
          </a:r>
          <a:endParaRPr lang="en-GB" sz="1800" dirty="0">
            <a:solidFill>
              <a:schemeClr val="bg1"/>
            </a:solidFill>
          </a:endParaRPr>
        </a:p>
      </dgm:t>
    </dgm:pt>
    <dgm:pt modelId="{60D92491-32CA-2648-BB22-7A8CE76C9DC4}" type="parTrans" cxnId="{7A633EF7-3952-A44D-9F8A-D6DAFAE123C9}">
      <dgm:prSet/>
      <dgm:spPr/>
      <dgm:t>
        <a:bodyPr/>
        <a:lstStyle/>
        <a:p>
          <a:endParaRPr lang="en-GB" sz="1800"/>
        </a:p>
      </dgm:t>
    </dgm:pt>
    <dgm:pt modelId="{5991E30E-9823-A94D-A82C-BDEF1DC7E3E6}" type="sibTrans" cxnId="{7A633EF7-3952-A44D-9F8A-D6DAFAE123C9}">
      <dgm:prSet/>
      <dgm:spPr/>
      <dgm:t>
        <a:bodyPr/>
        <a:lstStyle/>
        <a:p>
          <a:endParaRPr lang="en-GB" sz="1800"/>
        </a:p>
      </dgm:t>
    </dgm:pt>
    <dgm:pt modelId="{73DA66AD-906E-794C-8E56-648552100AB2}">
      <dgm:prSet phldrT="[Text]" custT="1"/>
      <dgm:spPr>
        <a:solidFill>
          <a:schemeClr val="bg2">
            <a:lumMod val="50000"/>
          </a:schemeClr>
        </a:solidFill>
      </dgm:spPr>
      <dgm:t>
        <a:bodyPr/>
        <a:lstStyle/>
        <a:p>
          <a:pPr>
            <a:buFont typeface="+mj-lt"/>
            <a:buNone/>
          </a:pPr>
          <a:r>
            <a:rPr lang="en-US" sz="1800" dirty="0"/>
            <a:t> Implement waste management systems and encourage small scale use of solar power.</a:t>
          </a:r>
          <a:endParaRPr lang="en-GB" sz="1800" dirty="0"/>
        </a:p>
      </dgm:t>
    </dgm:pt>
    <dgm:pt modelId="{CD02D29A-4340-8046-BED0-9DF80F6D4EB2}" type="parTrans" cxnId="{8DF8FE54-C65A-E44D-BC18-71A5897904FC}">
      <dgm:prSet/>
      <dgm:spPr/>
      <dgm:t>
        <a:bodyPr/>
        <a:lstStyle/>
        <a:p>
          <a:endParaRPr lang="en-GB" sz="1800"/>
        </a:p>
      </dgm:t>
    </dgm:pt>
    <dgm:pt modelId="{1F16E8A2-BF8F-1C49-8A5D-525080E3CEEC}" type="sibTrans" cxnId="{8DF8FE54-C65A-E44D-BC18-71A5897904FC}">
      <dgm:prSet/>
      <dgm:spPr/>
      <dgm:t>
        <a:bodyPr/>
        <a:lstStyle/>
        <a:p>
          <a:endParaRPr lang="en-GB" sz="1800"/>
        </a:p>
      </dgm:t>
    </dgm:pt>
    <dgm:pt modelId="{396B8AE8-7727-BB47-8A20-CB9E029B5185}">
      <dgm:prSet phldrT="[Text]" custT="1"/>
      <dgm:spPr>
        <a:solidFill>
          <a:schemeClr val="bg2">
            <a:lumMod val="25000"/>
          </a:schemeClr>
        </a:solidFill>
      </dgm:spPr>
      <dgm:t>
        <a:bodyPr/>
        <a:lstStyle/>
        <a:p>
          <a:pPr>
            <a:buFont typeface="+mj-lt"/>
            <a:buAutoNum type="arabicPeriod"/>
          </a:pPr>
          <a:r>
            <a:rPr lang="en-US" sz="1800" dirty="0"/>
            <a:t>Parking management, congestion pricing, cut trips by personal motor vehicles to half by 2031.</a:t>
          </a:r>
          <a:endParaRPr lang="en-GB" sz="1800" dirty="0"/>
        </a:p>
      </dgm:t>
    </dgm:pt>
    <dgm:pt modelId="{19BE340D-44D7-1245-B883-1E73C8026473}" type="parTrans" cxnId="{36687A34-35E7-CA45-BF4F-CB1A279FD2FB}">
      <dgm:prSet/>
      <dgm:spPr/>
      <dgm:t>
        <a:bodyPr/>
        <a:lstStyle/>
        <a:p>
          <a:endParaRPr lang="en-GB" sz="1800"/>
        </a:p>
      </dgm:t>
    </dgm:pt>
    <dgm:pt modelId="{844330C4-4997-FC43-9514-550329D4D441}" type="sibTrans" cxnId="{36687A34-35E7-CA45-BF4F-CB1A279FD2FB}">
      <dgm:prSet/>
      <dgm:spPr/>
      <dgm:t>
        <a:bodyPr/>
        <a:lstStyle/>
        <a:p>
          <a:endParaRPr lang="en-GB" sz="1800"/>
        </a:p>
      </dgm:t>
    </dgm:pt>
    <dgm:pt modelId="{9A143406-BF4C-3041-9D3F-2DF957B64C34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sz="1800" dirty="0"/>
            <a:t>Sweden pledges to be carbon neutral by 2045, UK, France, New Zealand and Denmark by 2050.</a:t>
          </a:r>
          <a:endParaRPr lang="en-IN" sz="1800" dirty="0"/>
        </a:p>
      </dgm:t>
    </dgm:pt>
    <dgm:pt modelId="{08D09B1E-B4FB-5146-9C1F-FB7DE02615EA}" type="parTrans" cxnId="{FF83542C-A476-4742-A661-F2A33FC42921}">
      <dgm:prSet/>
      <dgm:spPr/>
      <dgm:t>
        <a:bodyPr/>
        <a:lstStyle/>
        <a:p>
          <a:endParaRPr lang="en-GB" sz="1800"/>
        </a:p>
      </dgm:t>
    </dgm:pt>
    <dgm:pt modelId="{9F24FB1F-E258-6F40-91C1-852B71C4E37F}" type="sibTrans" cxnId="{FF83542C-A476-4742-A661-F2A33FC42921}">
      <dgm:prSet/>
      <dgm:spPr/>
      <dgm:t>
        <a:bodyPr/>
        <a:lstStyle/>
        <a:p>
          <a:endParaRPr lang="en-GB" sz="1800"/>
        </a:p>
      </dgm:t>
    </dgm:pt>
    <dgm:pt modelId="{F72E09EA-B53B-284D-832F-8F576AC152D3}">
      <dgm:prSet/>
      <dgm:spPr/>
      <dgm:t>
        <a:bodyPr/>
        <a:lstStyle/>
        <a:p>
          <a:endParaRPr lang="en-IN" sz="1800"/>
        </a:p>
      </dgm:t>
    </dgm:pt>
    <dgm:pt modelId="{CE5717E2-8E4A-E947-81BE-E3D38E1A3043}" type="parTrans" cxnId="{BCACBF90-E1D6-2F40-8BD3-C0ECA174402E}">
      <dgm:prSet/>
      <dgm:spPr/>
      <dgm:t>
        <a:bodyPr/>
        <a:lstStyle/>
        <a:p>
          <a:endParaRPr lang="en-GB" sz="1800"/>
        </a:p>
      </dgm:t>
    </dgm:pt>
    <dgm:pt modelId="{A87192FB-C7CB-314F-8757-EF6E6AE3960F}" type="sibTrans" cxnId="{BCACBF90-E1D6-2F40-8BD3-C0ECA174402E}">
      <dgm:prSet/>
      <dgm:spPr/>
      <dgm:t>
        <a:bodyPr/>
        <a:lstStyle/>
        <a:p>
          <a:endParaRPr lang="en-GB" sz="1800"/>
        </a:p>
      </dgm:t>
    </dgm:pt>
    <dgm:pt modelId="{6A2F7B2C-3F7F-4548-8944-4BF6EF376BAE}">
      <dgm:prSet phldrT="[Text]" custT="1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en-GB" sz="1800" dirty="0">
              <a:solidFill>
                <a:schemeClr val="tx1">
                  <a:lumMod val="85000"/>
                  <a:lumOff val="15000"/>
                </a:schemeClr>
              </a:solidFill>
            </a:rPr>
            <a:t>Rain water harvesting, water shed management</a:t>
          </a:r>
        </a:p>
      </dgm:t>
    </dgm:pt>
    <dgm:pt modelId="{409752B7-5082-974C-BE9D-727F67994F7C}" type="sibTrans" cxnId="{43F0353B-4F25-F14C-A566-C956FF86455C}">
      <dgm:prSet/>
      <dgm:spPr/>
      <dgm:t>
        <a:bodyPr/>
        <a:lstStyle/>
        <a:p>
          <a:endParaRPr lang="en-GB" sz="1800"/>
        </a:p>
      </dgm:t>
    </dgm:pt>
    <dgm:pt modelId="{4C9E7C17-90F3-F443-9F1E-66B399E902DE}" type="parTrans" cxnId="{43F0353B-4F25-F14C-A566-C956FF86455C}">
      <dgm:prSet/>
      <dgm:spPr/>
      <dgm:t>
        <a:bodyPr/>
        <a:lstStyle/>
        <a:p>
          <a:endParaRPr lang="en-GB" sz="1800"/>
        </a:p>
      </dgm:t>
    </dgm:pt>
    <dgm:pt modelId="{30F72FBE-EC71-074B-B15C-D32918F5DE7B}" type="pres">
      <dgm:prSet presAssocID="{669C462B-3251-AF44-BAE3-38B0FEBC9BC7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A47EA3F6-F4E2-9B4D-8DF9-D1FD56B655F4}" type="pres">
      <dgm:prSet presAssocID="{669C462B-3251-AF44-BAE3-38B0FEBC9BC7}" presName="dummyMaxCanvas" presStyleCnt="0"/>
      <dgm:spPr/>
    </dgm:pt>
    <dgm:pt modelId="{42157420-B5CD-E54C-9681-DFE4686A0C19}" type="pres">
      <dgm:prSet presAssocID="{669C462B-3251-AF44-BAE3-38B0FEBC9BC7}" presName="parentComposite" presStyleCnt="0"/>
      <dgm:spPr/>
    </dgm:pt>
    <dgm:pt modelId="{7A8525DA-5672-9246-8DE9-7E7C9CA1D877}" type="pres">
      <dgm:prSet presAssocID="{669C462B-3251-AF44-BAE3-38B0FEBC9BC7}" presName="parent1" presStyleLbl="alignAccFollowNode1" presStyleIdx="0" presStyleCnt="4" custScaleX="133774" custLinFactNeighborX="-3631" custLinFactNeighborY="80429">
        <dgm:presLayoutVars>
          <dgm:chMax val="4"/>
        </dgm:presLayoutVars>
      </dgm:prSet>
      <dgm:spPr>
        <a:prstGeom prst="rect">
          <a:avLst/>
        </a:prstGeom>
      </dgm:spPr>
    </dgm:pt>
    <dgm:pt modelId="{A5DFA9E5-285E-7642-8154-977121458453}" type="pres">
      <dgm:prSet presAssocID="{669C462B-3251-AF44-BAE3-38B0FEBC9BC7}" presName="parent2" presStyleLbl="alignAccFollowNode1" presStyleIdx="1" presStyleCnt="4" custScaleX="133774" custLinFactNeighborX="15637" custLinFactNeighborY="13249">
        <dgm:presLayoutVars>
          <dgm:chMax val="4"/>
        </dgm:presLayoutVars>
      </dgm:prSet>
      <dgm:spPr>
        <a:prstGeom prst="rect">
          <a:avLst/>
        </a:prstGeom>
      </dgm:spPr>
    </dgm:pt>
    <dgm:pt modelId="{48082A1F-2D53-5A4F-9E46-2D9A605A65FF}" type="pres">
      <dgm:prSet presAssocID="{669C462B-3251-AF44-BAE3-38B0FEBC9BC7}" presName="childrenComposite" presStyleCnt="0"/>
      <dgm:spPr/>
    </dgm:pt>
    <dgm:pt modelId="{F60B87A9-2602-1040-BFA5-48EBA772B330}" type="pres">
      <dgm:prSet presAssocID="{669C462B-3251-AF44-BAE3-38B0FEBC9BC7}" presName="dummyMaxCanvas_ChildArea" presStyleCnt="0"/>
      <dgm:spPr/>
    </dgm:pt>
    <dgm:pt modelId="{3E5512F7-D157-234C-93CD-E1AD9303C13E}" type="pres">
      <dgm:prSet presAssocID="{669C462B-3251-AF44-BAE3-38B0FEBC9BC7}" presName="fulcrum" presStyleLbl="alignAccFollowNode1" presStyleIdx="2" presStyleCnt="4"/>
      <dgm:spPr>
        <a:solidFill>
          <a:schemeClr val="bg2">
            <a:lumMod val="9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</dgm:pt>
    <dgm:pt modelId="{9C7A8C8B-6399-554D-98C2-05DF316BC8CD}" type="pres">
      <dgm:prSet presAssocID="{669C462B-3251-AF44-BAE3-38B0FEBC9BC7}" presName="balance_23" presStyleLbl="alignAccFollowNode1" presStyleIdx="3" presStyleCnt="4" custScaleX="155342" custScaleY="128965" custLinFactNeighborX="-1783" custLinFactNeighborY="9097">
        <dgm:presLayoutVars>
          <dgm:bulletEnabled val="1"/>
        </dgm:presLayoutVars>
      </dgm:prSet>
      <dgm:spPr>
        <a:solidFill>
          <a:schemeClr val="bg2">
            <a:lumMod val="90000"/>
            <a:alpha val="90000"/>
          </a:schemeClr>
        </a:solidFill>
        <a:ln>
          <a:solidFill>
            <a:schemeClr val="tx1">
              <a:alpha val="90000"/>
            </a:schemeClr>
          </a:solidFill>
        </a:ln>
      </dgm:spPr>
    </dgm:pt>
    <dgm:pt modelId="{8A1B362C-9F06-C84B-9FF2-5C79639B3172}" type="pres">
      <dgm:prSet presAssocID="{669C462B-3251-AF44-BAE3-38B0FEBC9BC7}" presName="right_23_1" presStyleLbl="node1" presStyleIdx="0" presStyleCnt="5" custScaleX="133774" custLinFactNeighborY="2447">
        <dgm:presLayoutVars>
          <dgm:bulletEnabled val="1"/>
        </dgm:presLayoutVars>
      </dgm:prSet>
      <dgm:spPr>
        <a:prstGeom prst="rect">
          <a:avLst/>
        </a:prstGeom>
      </dgm:spPr>
    </dgm:pt>
    <dgm:pt modelId="{B70F7D3F-4588-4A47-B282-26A11395223C}" type="pres">
      <dgm:prSet presAssocID="{669C462B-3251-AF44-BAE3-38B0FEBC9BC7}" presName="right_23_2" presStyleLbl="node1" presStyleIdx="1" presStyleCnt="5" custScaleX="135148" custScaleY="112037" custLinFactNeighborX="0" custLinFactNeighborY="1997">
        <dgm:presLayoutVars>
          <dgm:bulletEnabled val="1"/>
        </dgm:presLayoutVars>
      </dgm:prSet>
      <dgm:spPr>
        <a:prstGeom prst="rect">
          <a:avLst/>
        </a:prstGeom>
      </dgm:spPr>
    </dgm:pt>
    <dgm:pt modelId="{75565A6F-19F7-BB4C-B013-65C711424A5E}" type="pres">
      <dgm:prSet presAssocID="{669C462B-3251-AF44-BAE3-38B0FEBC9BC7}" presName="right_23_3" presStyleLbl="node1" presStyleIdx="2" presStyleCnt="5" custScaleX="133350" custScaleY="115578" custLinFactNeighborX="1693" custLinFactNeighborY="-6525">
        <dgm:presLayoutVars>
          <dgm:bulletEnabled val="1"/>
        </dgm:presLayoutVars>
      </dgm:prSet>
      <dgm:spPr>
        <a:prstGeom prst="rect">
          <a:avLst/>
        </a:prstGeom>
      </dgm:spPr>
    </dgm:pt>
    <dgm:pt modelId="{067DB56C-E5D4-0C41-82DD-711EA8D32673}" type="pres">
      <dgm:prSet presAssocID="{669C462B-3251-AF44-BAE3-38B0FEBC9BC7}" presName="left_23_1" presStyleLbl="node1" presStyleIdx="3" presStyleCnt="5" custScaleX="133774" custScaleY="105319" custLinFactNeighborX="-16507" custLinFactNeighborY="-3263">
        <dgm:presLayoutVars>
          <dgm:bulletEnabled val="1"/>
        </dgm:presLayoutVars>
      </dgm:prSet>
      <dgm:spPr>
        <a:prstGeom prst="rect">
          <a:avLst/>
        </a:prstGeom>
      </dgm:spPr>
    </dgm:pt>
    <dgm:pt modelId="{0B430EF3-7E34-2F44-8BB4-8D9B99C1C584}" type="pres">
      <dgm:prSet presAssocID="{669C462B-3251-AF44-BAE3-38B0FEBC9BC7}" presName="left_23_2" presStyleLbl="node1" presStyleIdx="4" presStyleCnt="5" custScaleX="133774" custLinFactNeighborX="-14390" custLinFactNeighborY="-7341">
        <dgm:presLayoutVars>
          <dgm:bulletEnabled val="1"/>
        </dgm:presLayoutVars>
      </dgm:prSet>
      <dgm:spPr>
        <a:prstGeom prst="rect">
          <a:avLst/>
        </a:prstGeom>
      </dgm:spPr>
    </dgm:pt>
  </dgm:ptLst>
  <dgm:cxnLst>
    <dgm:cxn modelId="{FF83542C-A476-4742-A661-F2A33FC42921}" srcId="{58F16DC1-BD06-9144-89D1-F3D76703FD5A}" destId="{9A143406-BF4C-3041-9D3F-2DF957B64C34}" srcOrd="0" destOrd="0" parTransId="{08D09B1E-B4FB-5146-9C1F-FB7DE02615EA}" sibTransId="{9F24FB1F-E258-6F40-91C1-852B71C4E37F}"/>
    <dgm:cxn modelId="{13D3A22C-85E7-B94F-9E65-64447C425307}" srcId="{669C462B-3251-AF44-BAE3-38B0FEBC9BC7}" destId="{58F16DC1-BD06-9144-89D1-F3D76703FD5A}" srcOrd="0" destOrd="0" parTransId="{F2EE8B64-A2A7-E346-80E2-CB9575638A1F}" sibTransId="{15C0FDB5-7C9C-7446-8B16-EDB04149586A}"/>
    <dgm:cxn modelId="{36687A34-35E7-CA45-BF4F-CB1A279FD2FB}" srcId="{C949FD58-F5BA-8343-8A7E-08449967535A}" destId="{396B8AE8-7727-BB47-8A20-CB9E029B5185}" srcOrd="2" destOrd="0" parTransId="{19BE340D-44D7-1245-B883-1E73C8026473}" sibTransId="{844330C4-4997-FC43-9514-550329D4D441}"/>
    <dgm:cxn modelId="{43F0353B-4F25-F14C-A566-C956FF86455C}" srcId="{C949FD58-F5BA-8343-8A7E-08449967535A}" destId="{6A2F7B2C-3F7F-4548-8944-4BF6EF376BAE}" srcOrd="0" destOrd="0" parTransId="{4C9E7C17-90F3-F443-9F1E-66B399E902DE}" sibTransId="{409752B7-5082-974C-BE9D-727F67994F7C}"/>
    <dgm:cxn modelId="{620A115E-5275-EE4F-8ED6-123CF4C07E43}" type="presOf" srcId="{396B8AE8-7727-BB47-8A20-CB9E029B5185}" destId="{75565A6F-19F7-BB4C-B013-65C711424A5E}" srcOrd="0" destOrd="0" presId="urn:microsoft.com/office/officeart/2005/8/layout/balance1"/>
    <dgm:cxn modelId="{1E6D3C49-300B-D94B-8175-74C2BF6B66E1}" type="presOf" srcId="{6A2F7B2C-3F7F-4548-8944-4BF6EF376BAE}" destId="{8A1B362C-9F06-C84B-9FF2-5C79639B3172}" srcOrd="0" destOrd="0" presId="urn:microsoft.com/office/officeart/2005/8/layout/balance1"/>
    <dgm:cxn modelId="{B0EC6949-F3AA-E14D-A54B-434802839CCA}" type="presOf" srcId="{669C462B-3251-AF44-BAE3-38B0FEBC9BC7}" destId="{30F72FBE-EC71-074B-B15C-D32918F5DE7B}" srcOrd="0" destOrd="0" presId="urn:microsoft.com/office/officeart/2005/8/layout/balance1"/>
    <dgm:cxn modelId="{96412F74-0DED-A342-833D-D99B3FC2C468}" type="presOf" srcId="{73DA66AD-906E-794C-8E56-648552100AB2}" destId="{B70F7D3F-4588-4A47-B282-26A11395223C}" srcOrd="0" destOrd="0" presId="urn:microsoft.com/office/officeart/2005/8/layout/balance1"/>
    <dgm:cxn modelId="{8DF8FE54-C65A-E44D-BC18-71A5897904FC}" srcId="{C949FD58-F5BA-8343-8A7E-08449967535A}" destId="{73DA66AD-906E-794C-8E56-648552100AB2}" srcOrd="1" destOrd="0" parTransId="{CD02D29A-4340-8046-BED0-9DF80F6D4EB2}" sibTransId="{1F16E8A2-BF8F-1C49-8A5D-525080E3CEEC}"/>
    <dgm:cxn modelId="{BCACBF90-E1D6-2F40-8BD3-C0ECA174402E}" srcId="{669C462B-3251-AF44-BAE3-38B0FEBC9BC7}" destId="{F72E09EA-B53B-284D-832F-8F576AC152D3}" srcOrd="2" destOrd="0" parTransId="{CE5717E2-8E4A-E947-81BE-E3D38E1A3043}" sibTransId="{A87192FB-C7CB-314F-8757-EF6E6AE3960F}"/>
    <dgm:cxn modelId="{412CFBAD-2CDC-FE4D-9567-684F2C6B61CB}" type="presOf" srcId="{9A143406-BF4C-3041-9D3F-2DF957B64C34}" destId="{067DB56C-E5D4-0C41-82DD-711EA8D32673}" srcOrd="0" destOrd="0" presId="urn:microsoft.com/office/officeart/2005/8/layout/balance1"/>
    <dgm:cxn modelId="{4DF4F7B1-F671-9040-936E-67084CB9562E}" type="presOf" srcId="{F65B55CC-119A-1D47-9346-CE5A5367C091}" destId="{0B430EF3-7E34-2F44-8BB4-8D9B99C1C584}" srcOrd="0" destOrd="0" presId="urn:microsoft.com/office/officeart/2005/8/layout/balance1"/>
    <dgm:cxn modelId="{A2AF9CC2-B6B6-A440-B934-95FB2B0B7BA1}" type="presOf" srcId="{58F16DC1-BD06-9144-89D1-F3D76703FD5A}" destId="{7A8525DA-5672-9246-8DE9-7E7C9CA1D877}" srcOrd="0" destOrd="0" presId="urn:microsoft.com/office/officeart/2005/8/layout/balance1"/>
    <dgm:cxn modelId="{D4AAF1E5-5DC2-C84F-BF84-E18DB6E58FA1}" type="presOf" srcId="{C949FD58-F5BA-8343-8A7E-08449967535A}" destId="{A5DFA9E5-285E-7642-8154-977121458453}" srcOrd="0" destOrd="0" presId="urn:microsoft.com/office/officeart/2005/8/layout/balance1"/>
    <dgm:cxn modelId="{7A633EF7-3952-A44D-9F8A-D6DAFAE123C9}" srcId="{669C462B-3251-AF44-BAE3-38B0FEBC9BC7}" destId="{C949FD58-F5BA-8343-8A7E-08449967535A}" srcOrd="1" destOrd="0" parTransId="{60D92491-32CA-2648-BB22-7A8CE76C9DC4}" sibTransId="{5991E30E-9823-A94D-A82C-BDEF1DC7E3E6}"/>
    <dgm:cxn modelId="{9B12EDFD-FD30-EB4E-BFEC-F9CCA3F5A90F}" srcId="{58F16DC1-BD06-9144-89D1-F3D76703FD5A}" destId="{F65B55CC-119A-1D47-9346-CE5A5367C091}" srcOrd="1" destOrd="0" parTransId="{D22AE6FC-EA48-4048-9083-1B740E211F3C}" sibTransId="{D9523D46-3A65-6748-9760-FF7BB8CF6182}"/>
    <dgm:cxn modelId="{0B9FFEFC-8E19-1B49-A63C-4E646397B42F}" type="presParOf" srcId="{30F72FBE-EC71-074B-B15C-D32918F5DE7B}" destId="{A47EA3F6-F4E2-9B4D-8DF9-D1FD56B655F4}" srcOrd="0" destOrd="0" presId="urn:microsoft.com/office/officeart/2005/8/layout/balance1"/>
    <dgm:cxn modelId="{065DAB7F-BA16-3446-9F1E-694ACCBD1B96}" type="presParOf" srcId="{30F72FBE-EC71-074B-B15C-D32918F5DE7B}" destId="{42157420-B5CD-E54C-9681-DFE4686A0C19}" srcOrd="1" destOrd="0" presId="urn:microsoft.com/office/officeart/2005/8/layout/balance1"/>
    <dgm:cxn modelId="{8F3CD009-F05D-0A44-9205-11284E221A47}" type="presParOf" srcId="{42157420-B5CD-E54C-9681-DFE4686A0C19}" destId="{7A8525DA-5672-9246-8DE9-7E7C9CA1D877}" srcOrd="0" destOrd="0" presId="urn:microsoft.com/office/officeart/2005/8/layout/balance1"/>
    <dgm:cxn modelId="{64F16FDC-120D-D04A-B3A8-D7218D2AB136}" type="presParOf" srcId="{42157420-B5CD-E54C-9681-DFE4686A0C19}" destId="{A5DFA9E5-285E-7642-8154-977121458453}" srcOrd="1" destOrd="0" presId="urn:microsoft.com/office/officeart/2005/8/layout/balance1"/>
    <dgm:cxn modelId="{7801F01E-2323-6B4A-A9C4-21749F0B82FA}" type="presParOf" srcId="{30F72FBE-EC71-074B-B15C-D32918F5DE7B}" destId="{48082A1F-2D53-5A4F-9E46-2D9A605A65FF}" srcOrd="2" destOrd="0" presId="urn:microsoft.com/office/officeart/2005/8/layout/balance1"/>
    <dgm:cxn modelId="{44FB11DD-E399-C444-BFDD-0817240AAF7D}" type="presParOf" srcId="{48082A1F-2D53-5A4F-9E46-2D9A605A65FF}" destId="{F60B87A9-2602-1040-BFA5-48EBA772B330}" srcOrd="0" destOrd="0" presId="urn:microsoft.com/office/officeart/2005/8/layout/balance1"/>
    <dgm:cxn modelId="{8AA750AE-82AA-474F-84D3-12159E616DFC}" type="presParOf" srcId="{48082A1F-2D53-5A4F-9E46-2D9A605A65FF}" destId="{3E5512F7-D157-234C-93CD-E1AD9303C13E}" srcOrd="1" destOrd="0" presId="urn:microsoft.com/office/officeart/2005/8/layout/balance1"/>
    <dgm:cxn modelId="{4FD141FB-8EB1-8E4C-A2D8-1DB913A63E08}" type="presParOf" srcId="{48082A1F-2D53-5A4F-9E46-2D9A605A65FF}" destId="{9C7A8C8B-6399-554D-98C2-05DF316BC8CD}" srcOrd="2" destOrd="0" presId="urn:microsoft.com/office/officeart/2005/8/layout/balance1"/>
    <dgm:cxn modelId="{F633056B-4DBC-FE46-8980-4611E959FC42}" type="presParOf" srcId="{48082A1F-2D53-5A4F-9E46-2D9A605A65FF}" destId="{8A1B362C-9F06-C84B-9FF2-5C79639B3172}" srcOrd="3" destOrd="0" presId="urn:microsoft.com/office/officeart/2005/8/layout/balance1"/>
    <dgm:cxn modelId="{DD1AC50E-D534-B34A-938D-FB38A15128F6}" type="presParOf" srcId="{48082A1F-2D53-5A4F-9E46-2D9A605A65FF}" destId="{B70F7D3F-4588-4A47-B282-26A11395223C}" srcOrd="4" destOrd="0" presId="urn:microsoft.com/office/officeart/2005/8/layout/balance1"/>
    <dgm:cxn modelId="{8619B4D4-8402-964B-81F8-38E837AD5A5A}" type="presParOf" srcId="{48082A1F-2D53-5A4F-9E46-2D9A605A65FF}" destId="{75565A6F-19F7-BB4C-B013-65C711424A5E}" srcOrd="5" destOrd="0" presId="urn:microsoft.com/office/officeart/2005/8/layout/balance1"/>
    <dgm:cxn modelId="{B89C8FDF-4CD6-2946-8C54-42D93CFE47B6}" type="presParOf" srcId="{48082A1F-2D53-5A4F-9E46-2D9A605A65FF}" destId="{067DB56C-E5D4-0C41-82DD-711EA8D32673}" srcOrd="6" destOrd="0" presId="urn:microsoft.com/office/officeart/2005/8/layout/balance1"/>
    <dgm:cxn modelId="{D05FCFA7-B3EE-A441-A778-DAACA683F04A}" type="presParOf" srcId="{48082A1F-2D53-5A4F-9E46-2D9A605A65FF}" destId="{0B430EF3-7E34-2F44-8BB4-8D9B99C1C584}" srcOrd="7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D1C17C-7060-461B-9D21-E85DE5DFDFBD}">
      <dsp:nvSpPr>
        <dsp:cNvPr id="0" name=""/>
        <dsp:cNvSpPr/>
      </dsp:nvSpPr>
      <dsp:spPr>
        <a:xfrm>
          <a:off x="0" y="6644"/>
          <a:ext cx="10953996" cy="7959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05C0A9E-527A-4376-A274-8C99596EEA1F}">
      <dsp:nvSpPr>
        <dsp:cNvPr id="0" name=""/>
        <dsp:cNvSpPr/>
      </dsp:nvSpPr>
      <dsp:spPr>
        <a:xfrm>
          <a:off x="240788" y="185743"/>
          <a:ext cx="438226" cy="4377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2AA79B4-3A6C-491E-8BD9-9583846D4EB7}">
      <dsp:nvSpPr>
        <dsp:cNvPr id="0" name=""/>
        <dsp:cNvSpPr/>
      </dsp:nvSpPr>
      <dsp:spPr>
        <a:xfrm>
          <a:off x="919804" y="0"/>
          <a:ext cx="9992638" cy="870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141" tIns="92141" rIns="92141" bIns="9214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An ordered sequence of values of a variable at equally spaced time intervals.</a:t>
          </a:r>
        </a:p>
      </dsp:txBody>
      <dsp:txXfrm>
        <a:off x="919804" y="0"/>
        <a:ext cx="9992638" cy="870621"/>
      </dsp:txXfrm>
    </dsp:sp>
    <dsp:sp modelId="{BF5708FE-742F-4930-BDB8-805C23D95930}">
      <dsp:nvSpPr>
        <dsp:cNvPr id="0" name=""/>
        <dsp:cNvSpPr/>
      </dsp:nvSpPr>
      <dsp:spPr>
        <a:xfrm>
          <a:off x="0" y="1094921"/>
          <a:ext cx="10953996" cy="7959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6EEBF709-6300-49CC-9006-265345C1FF99}">
      <dsp:nvSpPr>
        <dsp:cNvPr id="0" name=""/>
        <dsp:cNvSpPr/>
      </dsp:nvSpPr>
      <dsp:spPr>
        <a:xfrm>
          <a:off x="240788" y="1274020"/>
          <a:ext cx="438226" cy="4377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B564B04-301D-4054-AC24-0D69BFAD22CF}">
      <dsp:nvSpPr>
        <dsp:cNvPr id="0" name=""/>
        <dsp:cNvSpPr/>
      </dsp:nvSpPr>
      <dsp:spPr>
        <a:xfrm>
          <a:off x="919804" y="1094921"/>
          <a:ext cx="9992638" cy="870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141" tIns="92141" rIns="92141" bIns="9214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Data points taken over time may have an internal structure that should be accounted for.</a:t>
          </a:r>
        </a:p>
      </dsp:txBody>
      <dsp:txXfrm>
        <a:off x="919804" y="1094921"/>
        <a:ext cx="9992638" cy="870621"/>
      </dsp:txXfrm>
    </dsp:sp>
    <dsp:sp modelId="{C7E04731-108A-41A4-8D55-48469372BC39}">
      <dsp:nvSpPr>
        <dsp:cNvPr id="0" name=""/>
        <dsp:cNvSpPr/>
      </dsp:nvSpPr>
      <dsp:spPr>
        <a:xfrm>
          <a:off x="0" y="2183197"/>
          <a:ext cx="10953996" cy="7959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B4C1A72-6BB5-49E5-AFA4-3ABA86C4EEF3}">
      <dsp:nvSpPr>
        <dsp:cNvPr id="0" name=""/>
        <dsp:cNvSpPr/>
      </dsp:nvSpPr>
      <dsp:spPr>
        <a:xfrm>
          <a:off x="240788" y="2362297"/>
          <a:ext cx="438226" cy="4377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A791452-98FF-4683-A7AD-9238C2BB3868}">
      <dsp:nvSpPr>
        <dsp:cNvPr id="0" name=""/>
        <dsp:cNvSpPr/>
      </dsp:nvSpPr>
      <dsp:spPr>
        <a:xfrm>
          <a:off x="882131" y="2183197"/>
          <a:ext cx="9992638" cy="870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141" tIns="92141" rIns="92141" bIns="9214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The usage of time series models is twofold.</a:t>
          </a:r>
        </a:p>
      </dsp:txBody>
      <dsp:txXfrm>
        <a:off x="882131" y="2183197"/>
        <a:ext cx="9992638" cy="870621"/>
      </dsp:txXfrm>
    </dsp:sp>
    <dsp:sp modelId="{DD7E2AE1-E28C-42AF-84D1-6D599AD97893}">
      <dsp:nvSpPr>
        <dsp:cNvPr id="0" name=""/>
        <dsp:cNvSpPr/>
      </dsp:nvSpPr>
      <dsp:spPr>
        <a:xfrm>
          <a:off x="0" y="3271474"/>
          <a:ext cx="10953996" cy="7959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1667C5B-2888-45CF-9880-BF1194121007}">
      <dsp:nvSpPr>
        <dsp:cNvPr id="0" name=""/>
        <dsp:cNvSpPr/>
      </dsp:nvSpPr>
      <dsp:spPr>
        <a:xfrm>
          <a:off x="240788" y="3450573"/>
          <a:ext cx="438226" cy="43779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244B57C-8AA8-4801-9AC6-C7F43CCD88D9}">
      <dsp:nvSpPr>
        <dsp:cNvPr id="0" name=""/>
        <dsp:cNvSpPr/>
      </dsp:nvSpPr>
      <dsp:spPr>
        <a:xfrm>
          <a:off x="919804" y="3271474"/>
          <a:ext cx="9992638" cy="870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141" tIns="92141" rIns="92141" bIns="9214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Obtain an understanding of the underlying forces and structure that produced the observed data.</a:t>
          </a:r>
        </a:p>
      </dsp:txBody>
      <dsp:txXfrm>
        <a:off x="919804" y="3271474"/>
        <a:ext cx="9992638" cy="870621"/>
      </dsp:txXfrm>
    </dsp:sp>
    <dsp:sp modelId="{79584655-AFD8-4598-A212-72109375B741}">
      <dsp:nvSpPr>
        <dsp:cNvPr id="0" name=""/>
        <dsp:cNvSpPr/>
      </dsp:nvSpPr>
      <dsp:spPr>
        <a:xfrm>
          <a:off x="0" y="4359751"/>
          <a:ext cx="10953996" cy="79599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C80126E-3190-4D62-AA8F-E67E489DBD7E}">
      <dsp:nvSpPr>
        <dsp:cNvPr id="0" name=""/>
        <dsp:cNvSpPr/>
      </dsp:nvSpPr>
      <dsp:spPr>
        <a:xfrm>
          <a:off x="240788" y="4538850"/>
          <a:ext cx="438226" cy="43779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2E32421-73E5-4B84-B783-54ADA2BFB5E9}">
      <dsp:nvSpPr>
        <dsp:cNvPr id="0" name=""/>
        <dsp:cNvSpPr/>
      </dsp:nvSpPr>
      <dsp:spPr>
        <a:xfrm>
          <a:off x="919804" y="4359751"/>
          <a:ext cx="9992638" cy="8706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141" tIns="92141" rIns="92141" bIns="92141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Fit a model and proceed to forecasting, monitoring and improving present processes.</a:t>
          </a:r>
        </a:p>
      </dsp:txBody>
      <dsp:txXfrm>
        <a:off x="919804" y="4359751"/>
        <a:ext cx="9992638" cy="8706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8525DA-5672-9246-8DE9-7E7C9CA1D877}">
      <dsp:nvSpPr>
        <dsp:cNvPr id="0" name=""/>
        <dsp:cNvSpPr/>
      </dsp:nvSpPr>
      <dsp:spPr>
        <a:xfrm>
          <a:off x="2772868" y="968305"/>
          <a:ext cx="2898970" cy="1203925"/>
        </a:xfrm>
        <a:prstGeom prst="rect">
          <a:avLst/>
        </a:prstGeom>
        <a:solidFill>
          <a:schemeClr val="bg2">
            <a:lumMod val="2500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 Meet the 1.5 degree C Paris agreement goals, for greenhouse emissions.</a:t>
          </a:r>
          <a:endParaRPr lang="en-GB" sz="1800" kern="1200" dirty="0">
            <a:solidFill>
              <a:schemeClr val="bg1"/>
            </a:solidFill>
          </a:endParaRPr>
        </a:p>
      </dsp:txBody>
      <dsp:txXfrm>
        <a:off x="2772868" y="968305"/>
        <a:ext cx="2898970" cy="1203925"/>
      </dsp:txXfrm>
    </dsp:sp>
    <dsp:sp modelId="{A5DFA9E5-285E-7642-8154-977121458453}">
      <dsp:nvSpPr>
        <dsp:cNvPr id="0" name=""/>
        <dsp:cNvSpPr/>
      </dsp:nvSpPr>
      <dsp:spPr>
        <a:xfrm>
          <a:off x="6320625" y="159508"/>
          <a:ext cx="2898970" cy="1203925"/>
        </a:xfrm>
        <a:prstGeom prst="rect">
          <a:avLst/>
        </a:prstGeom>
        <a:solidFill>
          <a:srgbClr val="03365A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800" kern="1200" dirty="0">
              <a:solidFill>
                <a:schemeClr val="bg1"/>
              </a:solidFill>
            </a:rPr>
            <a:t>India must invest in mass public transport, sustainable construction and massive green cover.</a:t>
          </a:r>
          <a:endParaRPr lang="en-GB" sz="1800" kern="1200" dirty="0">
            <a:solidFill>
              <a:schemeClr val="bg1"/>
            </a:solidFill>
          </a:endParaRPr>
        </a:p>
      </dsp:txBody>
      <dsp:txXfrm>
        <a:off x="6320625" y="159508"/>
        <a:ext cx="2898970" cy="1203925"/>
      </dsp:txXfrm>
    </dsp:sp>
    <dsp:sp modelId="{3E5512F7-D157-234C-93CD-E1AD9303C13E}">
      <dsp:nvSpPr>
        <dsp:cNvPr id="0" name=""/>
        <dsp:cNvSpPr/>
      </dsp:nvSpPr>
      <dsp:spPr>
        <a:xfrm>
          <a:off x="5414671" y="5116683"/>
          <a:ext cx="902944" cy="902944"/>
        </a:xfrm>
        <a:prstGeom prst="triangle">
          <a:avLst/>
        </a:prstGeom>
        <a:solidFill>
          <a:schemeClr val="bg2">
            <a:lumMod val="90000"/>
            <a:alpha val="90000"/>
          </a:schemeClr>
        </a:solidFill>
        <a:ln w="12700" cap="flat" cmpd="sng" algn="ctr">
          <a:solidFill>
            <a:schemeClr val="tx1"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7A8C8B-6399-554D-98C2-05DF316BC8CD}">
      <dsp:nvSpPr>
        <dsp:cNvPr id="0" name=""/>
        <dsp:cNvSpPr/>
      </dsp:nvSpPr>
      <dsp:spPr>
        <a:xfrm rot="240000">
          <a:off x="2264300" y="4743659"/>
          <a:ext cx="6989025" cy="488720"/>
        </a:xfrm>
        <a:prstGeom prst="rect">
          <a:avLst/>
        </a:prstGeom>
        <a:solidFill>
          <a:schemeClr val="bg2">
            <a:lumMod val="90000"/>
            <a:alpha val="90000"/>
          </a:schemeClr>
        </a:solidFill>
        <a:ln w="12700" cap="flat" cmpd="sng" algn="ctr">
          <a:solidFill>
            <a:schemeClr val="tx1"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1B362C-9F06-C84B-9FF2-5C79639B3172}">
      <dsp:nvSpPr>
        <dsp:cNvPr id="0" name=""/>
        <dsp:cNvSpPr/>
      </dsp:nvSpPr>
      <dsp:spPr>
        <a:xfrm rot="240000">
          <a:off x="6031425" y="3837055"/>
          <a:ext cx="2920035" cy="954402"/>
        </a:xfrm>
        <a:prstGeom prst="rect">
          <a:avLst/>
        </a:prstGeom>
        <a:solidFill>
          <a:schemeClr val="bg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solidFill>
                <a:schemeClr val="tx1">
                  <a:lumMod val="85000"/>
                  <a:lumOff val="15000"/>
                </a:schemeClr>
              </a:solidFill>
            </a:rPr>
            <a:t>Rain water harvesting, water shed management</a:t>
          </a:r>
        </a:p>
      </dsp:txBody>
      <dsp:txXfrm>
        <a:off x="6031425" y="3837055"/>
        <a:ext cx="2920035" cy="954402"/>
      </dsp:txXfrm>
    </dsp:sp>
    <dsp:sp modelId="{B70F7D3F-4588-4A47-B282-26A11395223C}">
      <dsp:nvSpPr>
        <dsp:cNvPr id="0" name=""/>
        <dsp:cNvSpPr/>
      </dsp:nvSpPr>
      <dsp:spPr>
        <a:xfrm rot="240000">
          <a:off x="6099166" y="2679327"/>
          <a:ext cx="2941063" cy="1092391"/>
        </a:xfrm>
        <a:prstGeom prst="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800" kern="1200" dirty="0"/>
            <a:t> Implement waste management systems and encourage small scale use of solar power.</a:t>
          </a:r>
          <a:endParaRPr lang="en-GB" sz="1800" kern="1200" dirty="0"/>
        </a:p>
      </dsp:txBody>
      <dsp:txXfrm>
        <a:off x="6099166" y="2679327"/>
        <a:ext cx="2941063" cy="1092391"/>
      </dsp:txXfrm>
    </dsp:sp>
    <dsp:sp modelId="{75565A6F-19F7-BB4C-B013-65C711424A5E}">
      <dsp:nvSpPr>
        <dsp:cNvPr id="0" name=""/>
        <dsp:cNvSpPr/>
      </dsp:nvSpPr>
      <dsp:spPr>
        <a:xfrm rot="240000">
          <a:off x="6236741" y="1499353"/>
          <a:ext cx="2897839" cy="1136439"/>
        </a:xfrm>
        <a:prstGeom prst="rect">
          <a:avLst/>
        </a:prstGeom>
        <a:solidFill>
          <a:schemeClr val="bg2">
            <a:lumMod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800" kern="1200" dirty="0"/>
            <a:t>Parking management, congestion pricing, cut trips by personal motor vehicles to half by 2031.</a:t>
          </a:r>
          <a:endParaRPr lang="en-GB" sz="1800" kern="1200" dirty="0"/>
        </a:p>
      </dsp:txBody>
      <dsp:txXfrm>
        <a:off x="6236741" y="1499353"/>
        <a:ext cx="2897839" cy="1136439"/>
      </dsp:txXfrm>
    </dsp:sp>
    <dsp:sp modelId="{067DB56C-E5D4-0C41-82DD-711EA8D32673}">
      <dsp:nvSpPr>
        <dsp:cNvPr id="0" name=""/>
        <dsp:cNvSpPr/>
      </dsp:nvSpPr>
      <dsp:spPr>
        <a:xfrm rot="240000">
          <a:off x="2565828" y="3523390"/>
          <a:ext cx="2915704" cy="1016330"/>
        </a:xfrm>
        <a:prstGeom prst="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Sweden pledges to be carbon neutral by 2045, UK, France, New Zealand and Denmark by 2050.</a:t>
          </a:r>
          <a:endParaRPr lang="en-IN" sz="1800" kern="1200" dirty="0"/>
        </a:p>
      </dsp:txBody>
      <dsp:txXfrm>
        <a:off x="2565828" y="3523390"/>
        <a:ext cx="2915704" cy="1016330"/>
      </dsp:txXfrm>
    </dsp:sp>
    <dsp:sp modelId="{0B430EF3-7E34-2F44-8BB4-8D9B99C1C584}">
      <dsp:nvSpPr>
        <dsp:cNvPr id="0" name=""/>
        <dsp:cNvSpPr/>
      </dsp:nvSpPr>
      <dsp:spPr>
        <a:xfrm rot="240000">
          <a:off x="2689069" y="2423689"/>
          <a:ext cx="2920035" cy="954402"/>
        </a:xfrm>
        <a:prstGeom prst="rect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120 countries such as have committed to net zero emissions.</a:t>
          </a:r>
          <a:endParaRPr lang="en-GB" sz="1800" kern="1200" dirty="0"/>
        </a:p>
      </dsp:txBody>
      <dsp:txXfrm>
        <a:off x="2689069" y="2423689"/>
        <a:ext cx="2920035" cy="9544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60880-C953-774F-B62F-24E19EDE61EB}" type="datetimeFigureOut">
              <a:rPr lang="en-GB" smtClean="0"/>
              <a:t>31/10/2020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18FC6-BCBA-664F-A759-0C14B8753CD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1663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Presenting a project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18FC6-BCBA-664F-A759-0C14B8753CD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5221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err="1"/>
              <a:t>Sarima</a:t>
            </a:r>
            <a:r>
              <a:rPr lang="en-IN" dirty="0"/>
              <a:t> 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18FC6-BCBA-664F-A759-0C14B8753CD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5848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Holt’s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18FC6-BCBA-664F-A759-0C14B8753CD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37823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Bats- check dt </a:t>
            </a:r>
          </a:p>
          <a:p>
            <a:r>
              <a:rPr lang="en-IN" dirty="0" err="1"/>
              <a:t>Arma</a:t>
            </a:r>
            <a:r>
              <a:rPr lang="en-IN" dirty="0"/>
              <a:t> used to decorrelate time series data </a:t>
            </a:r>
          </a:p>
          <a:p>
            <a:r>
              <a:rPr lang="en-IN" dirty="0"/>
              <a:t>Notation </a:t>
            </a:r>
            <a:r>
              <a:rPr lang="en-IN" dirty="0" err="1"/>
              <a:t>yt</a:t>
            </a:r>
            <a:r>
              <a:rPr lang="en-IN" dirty="0"/>
              <a:t> omega is used to represent the box cox transformation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18FC6-BCBA-664F-A759-0C14B8753CD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1297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err="1"/>
              <a:t>Sarimax</a:t>
            </a:r>
            <a:endParaRPr lang="en-IN" dirty="0"/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555555"/>
                </a:solidFill>
                <a:effectLst/>
                <a:latin typeface="Helvetica Neue"/>
              </a:rPr>
              <a:t>Endogenous</a:t>
            </a:r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: Input variables that are influenced by other variables in the system and on which the output variable depends.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555555"/>
                </a:solidFill>
                <a:effectLst/>
                <a:latin typeface="Helvetica Neue"/>
              </a:rPr>
              <a:t>Exogenous</a:t>
            </a:r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: Input variables that are not influenced by other variables in the system and on which the output variable depends.</a:t>
            </a:r>
          </a:p>
          <a:p>
            <a:r>
              <a:rPr lang="en-IN" dirty="0"/>
              <a:t> cross correlation and an equation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18FC6-BCBA-664F-A759-0C14B8753CD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04136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Forecast – real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18FC6-BCBA-664F-A759-0C14B8753CD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6615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8070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18FC6-BCBA-664F-A759-0C14B8753CD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99414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CAC06A-4905-4B1A-83C1-3B011A8CF04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427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2</a:t>
            </a:r>
            <a:r>
              <a:rPr lang="en-IN" baseline="30000" dirty="0"/>
              <a:t>nd</a:t>
            </a:r>
            <a:r>
              <a:rPr lang="en-IN" dirty="0"/>
              <a:t> point </a:t>
            </a:r>
            <a:r>
              <a:rPr lang="en-IN" dirty="0" err="1"/>
              <a:t>acf</a:t>
            </a:r>
            <a:r>
              <a:rPr lang="en-IN" dirty="0"/>
              <a:t> </a:t>
            </a:r>
            <a:r>
              <a:rPr lang="en-IN" dirty="0" err="1"/>
              <a:t>pacf</a:t>
            </a:r>
            <a:r>
              <a:rPr lang="en-IN" dirty="0"/>
              <a:t> </a:t>
            </a:r>
          </a:p>
          <a:p>
            <a:r>
              <a:rPr lang="en-IN" dirty="0"/>
              <a:t>5</a:t>
            </a:r>
            <a:r>
              <a:rPr lang="en-IN" baseline="30000" dirty="0"/>
              <a:t>th</a:t>
            </a:r>
            <a:r>
              <a:rPr lang="en-IN" dirty="0"/>
              <a:t> point – residual, predicted, fitted, white noise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18FC6-BCBA-664F-A759-0C14B8753CD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0900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18FC6-BCBA-664F-A759-0C14B8753CD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655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18FC6-BCBA-664F-A759-0C14B8753CD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7824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Decreasing by 7.1% each year</a:t>
            </a:r>
          </a:p>
          <a:p>
            <a:r>
              <a:rPr lang="en-GB" dirty="0"/>
              <a:t>Source- NOAA, NSIDC,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18FC6-BCBA-664F-A759-0C14B8753CD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468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82829"/>
                </a:solidFill>
                <a:effectLst/>
                <a:latin typeface="-apple-system"/>
              </a:rPr>
              <a:t>A unit root refers to a </a:t>
            </a:r>
            <a:r>
              <a:rPr lang="en-US" b="1" i="0" dirty="0">
                <a:solidFill>
                  <a:srgbClr val="282829"/>
                </a:solidFill>
                <a:effectLst/>
                <a:latin typeface="-apple-system"/>
              </a:rPr>
              <a:t>stochastic trend</a:t>
            </a:r>
            <a:r>
              <a:rPr lang="en-US" b="0" i="0" dirty="0">
                <a:solidFill>
                  <a:srgbClr val="282829"/>
                </a:solidFill>
                <a:effectLst/>
                <a:latin typeface="-apple-system"/>
              </a:rPr>
              <a:t> in time series. Let me explain this with an easy example.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18FC6-BCBA-664F-A759-0C14B8753CD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70698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BATS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18FC6-BCBA-664F-A759-0C14B8753CD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51454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err="1"/>
              <a:t>Ets</a:t>
            </a:r>
            <a:r>
              <a:rPr lang="en-IN" dirty="0"/>
              <a:t> – full 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18FC6-BCBA-664F-A759-0C14B8753CD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5847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Auto </a:t>
            </a:r>
            <a:r>
              <a:rPr lang="en-IN" dirty="0" err="1"/>
              <a:t>arima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518FC6-BCBA-664F-A759-0C14B8753CD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3381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A697-F2B5-8444-AC1D-8EBEA5C92405}" type="datetimeFigureOut">
              <a:rPr lang="en-GB" smtClean="0"/>
              <a:t>31/10/2020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39064-0375-E841-9912-02349C6C79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7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A697-F2B5-8444-AC1D-8EBEA5C92405}" type="datetimeFigureOut">
              <a:rPr lang="en-GB" smtClean="0"/>
              <a:t>31/10/2020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39064-0375-E841-9912-02349C6C79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7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A697-F2B5-8444-AC1D-8EBEA5C92405}" type="datetimeFigureOut">
              <a:rPr lang="en-GB" smtClean="0"/>
              <a:t>31/10/2020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39064-0375-E841-9912-02349C6C79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3470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Narrow Content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C33E624-2467-4206-84E7-7DB1C787CD8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6921500" cy="6858000"/>
          </a:xfrm>
          <a:prstGeom prst="hexagon">
            <a:avLst>
              <a:gd name="adj" fmla="val 7593"/>
              <a:gd name="vf" fmla="val 115470"/>
            </a:avLst>
          </a:prstGeom>
          <a:solidFill>
            <a:schemeClr val="bg1">
              <a:lumMod val="95000"/>
            </a:schemeClr>
          </a:solidFill>
        </p:spPr>
        <p:txBody>
          <a:bodyPr tIns="1512000"/>
          <a:lstStyle>
            <a:lvl1pPr marL="0" indent="0" algn="ctr">
              <a:buNone/>
              <a:defRPr i="1"/>
            </a:lvl1pPr>
          </a:lstStyle>
          <a:p>
            <a:r>
              <a:rPr lang="en-US" dirty="0"/>
              <a:t>Insert Your Picture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D39408-C49A-4750-A547-E1EAD06F8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999" y="3033000"/>
            <a:ext cx="6235201" cy="792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4671D-DEA0-4C96-A2C8-AF8E77F35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7346" y="924301"/>
            <a:ext cx="3442907" cy="5009400"/>
          </a:xfrm>
        </p:spPr>
        <p:txBody>
          <a:bodyPr anchor="ctr"/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FF0D2BD-AC28-47D6-8C93-74585CCB5B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7165DED-91C9-42FC-97C3-122D43563A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>
            <a:solidFill>
              <a:schemeClr val="bg1"/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0E41E9-E887-49CF-A358-8367F0C3484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294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A697-F2B5-8444-AC1D-8EBEA5C92405}" type="datetimeFigureOut">
              <a:rPr lang="en-GB" smtClean="0"/>
              <a:t>31/10/2020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39064-0375-E841-9912-02349C6C79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902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A697-F2B5-8444-AC1D-8EBEA5C92405}" type="datetimeFigureOut">
              <a:rPr lang="en-GB" smtClean="0"/>
              <a:t>31/10/2020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39064-0375-E841-9912-02349C6C79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0918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A697-F2B5-8444-AC1D-8EBEA5C92405}" type="datetimeFigureOut">
              <a:rPr lang="en-GB" smtClean="0"/>
              <a:t>31/10/2020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39064-0375-E841-9912-02349C6C79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3650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A697-F2B5-8444-AC1D-8EBEA5C92405}" type="datetimeFigureOut">
              <a:rPr lang="en-GB" smtClean="0"/>
              <a:t>31/10/2020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39064-0375-E841-9912-02349C6C79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6281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A697-F2B5-8444-AC1D-8EBEA5C92405}" type="datetimeFigureOut">
              <a:rPr lang="en-GB" smtClean="0"/>
              <a:t>31/10/2020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39064-0375-E841-9912-02349C6C79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060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A697-F2B5-8444-AC1D-8EBEA5C92405}" type="datetimeFigureOut">
              <a:rPr lang="en-GB" smtClean="0"/>
              <a:t>31/10/2020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39064-0375-E841-9912-02349C6C79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1162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A697-F2B5-8444-AC1D-8EBEA5C92405}" type="datetimeFigureOut">
              <a:rPr lang="en-GB" smtClean="0"/>
              <a:t>31/10/2020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39064-0375-E841-9912-02349C6C79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3231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0A697-F2B5-8444-AC1D-8EBEA5C92405}" type="datetimeFigureOut">
              <a:rPr lang="en-GB" smtClean="0"/>
              <a:t>31/10/2020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C39064-0375-E841-9912-02349C6C79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6833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40A697-F2B5-8444-AC1D-8EBEA5C92405}" type="datetimeFigureOut">
              <a:rPr lang="en-GB" smtClean="0"/>
              <a:t>31/10/2020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C39064-0375-E841-9912-02349C6C79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7334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slide" Target="slide9.xml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7" Type="http://schemas.openxmlformats.org/officeDocument/2006/relationships/slide" Target="slid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4.png"/><Relationship Id="rId4" Type="http://schemas.openxmlformats.org/officeDocument/2006/relationships/image" Target="../media/image6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slide" Target="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sv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64.png"/><Relationship Id="rId14" Type="http://schemas.openxmlformats.org/officeDocument/2006/relationships/image" Target="../media/image6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slide" Target="slide16.xml"/><Relationship Id="rId7" Type="http://schemas.openxmlformats.org/officeDocument/2006/relationships/slide" Target="slide1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2.xml"/><Relationship Id="rId5" Type="http://schemas.openxmlformats.org/officeDocument/2006/relationships/slide" Target="slide15.xml"/><Relationship Id="rId4" Type="http://schemas.openxmlformats.org/officeDocument/2006/relationships/slide" Target="slide14.xml"/><Relationship Id="rId9" Type="http://schemas.openxmlformats.org/officeDocument/2006/relationships/slide" Target="slide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DA68C5EA-E42F-594E-8AEF-FD68D917A4A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94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6F04333-31D2-9E46-B153-B4BA89F85B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26A102-F4E5-B744-A71D-83E2FDBEB54E}"/>
              </a:ext>
            </a:extLst>
          </p:cNvPr>
          <p:cNvSpPr/>
          <p:nvPr/>
        </p:nvSpPr>
        <p:spPr>
          <a:xfrm>
            <a:off x="1551706" y="1015839"/>
            <a:ext cx="9088587" cy="4826322"/>
          </a:xfrm>
          <a:prstGeom prst="rect">
            <a:avLst/>
          </a:prstGeom>
          <a:noFill/>
          <a:ln w="63500">
            <a:solidFill>
              <a:schemeClr val="bg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C1B961-A4F1-C242-892C-39D28C2FDB69}"/>
              </a:ext>
            </a:extLst>
          </p:cNvPr>
          <p:cNvSpPr/>
          <p:nvPr/>
        </p:nvSpPr>
        <p:spPr>
          <a:xfrm>
            <a:off x="1716710" y="1181012"/>
            <a:ext cx="8758577" cy="4495975"/>
          </a:xfrm>
          <a:prstGeom prst="rect">
            <a:avLst/>
          </a:prstGeom>
          <a:solidFill>
            <a:schemeClr val="bg1">
              <a:alpha val="61000"/>
            </a:schemeClr>
          </a:solidFill>
          <a:ln w="63500">
            <a:solidFill>
              <a:schemeClr val="bg1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DD90382-CFDC-A049-B7A5-25110655C5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6710" y="1640301"/>
            <a:ext cx="8758577" cy="1425924"/>
          </a:xfrm>
        </p:spPr>
        <p:txBody>
          <a:bodyPr>
            <a:noAutofit/>
          </a:bodyPr>
          <a:lstStyle/>
          <a:p>
            <a:r>
              <a:rPr lang="en-GB" b="1" dirty="0"/>
              <a:t>THE ARCTIC DEATH SPIRAL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1DD48A3-39D8-554C-B5A0-A65296A70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6008" y="3126270"/>
            <a:ext cx="7459980" cy="468888"/>
          </a:xfrm>
        </p:spPr>
        <p:txBody>
          <a:bodyPr>
            <a:normAutofit lnSpcReduction="10000"/>
          </a:bodyPr>
          <a:lstStyle/>
          <a:p>
            <a:r>
              <a:rPr lang="en-GB" sz="2800" b="1" dirty="0">
                <a:latin typeface="+mj-lt"/>
              </a:rPr>
              <a:t>A Time Series Analysis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A8D619B-82E7-3940-A0C7-817F1339D901}"/>
              </a:ext>
            </a:extLst>
          </p:cNvPr>
          <p:cNvSpPr txBox="1">
            <a:spLocks/>
          </p:cNvSpPr>
          <p:nvPr/>
        </p:nvSpPr>
        <p:spPr>
          <a:xfrm>
            <a:off x="7802117" y="4068107"/>
            <a:ext cx="2476834" cy="16088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900" dirty="0"/>
              <a:t>By: 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900" dirty="0"/>
              <a:t>Dharmi Gala A014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900" dirty="0"/>
              <a:t>Taarishi Kothari A026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900" dirty="0"/>
              <a:t>Mahi Shah A037</a:t>
            </a:r>
          </a:p>
          <a:p>
            <a:pPr algn="r">
              <a:lnSpc>
                <a:spcPct val="100000"/>
              </a:lnSpc>
              <a:spcBef>
                <a:spcPts val="0"/>
              </a:spcBef>
            </a:pPr>
            <a:r>
              <a:rPr lang="en-GB" sz="1900" dirty="0"/>
              <a:t>Rutvi Siriya A039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7394FE-27B0-6E42-87F7-FF7B1772A0F6}"/>
              </a:ext>
            </a:extLst>
          </p:cNvPr>
          <p:cNvSpPr txBox="1"/>
          <p:nvPr/>
        </p:nvSpPr>
        <p:spPr>
          <a:xfrm>
            <a:off x="1913049" y="4082064"/>
            <a:ext cx="27658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Mentored by:</a:t>
            </a:r>
          </a:p>
          <a:p>
            <a:r>
              <a:rPr lang="en-IN" sz="2000" dirty="0"/>
              <a:t>Prof. Leena Kulkarni </a:t>
            </a:r>
          </a:p>
          <a:p>
            <a:r>
              <a:rPr lang="en-IN" sz="2000" dirty="0"/>
              <a:t>Prof. Prashant Dhamale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B3D7E4-DA82-7A4E-8A97-FCCC72CA8499}"/>
              </a:ext>
            </a:extLst>
          </p:cNvPr>
          <p:cNvSpPr txBox="1"/>
          <p:nvPr/>
        </p:nvSpPr>
        <p:spPr>
          <a:xfrm>
            <a:off x="2279904" y="-4511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6201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D6CEE2-AEE7-428E-95D0-C57AC4A0F3FD}"/>
              </a:ext>
            </a:extLst>
          </p:cNvPr>
          <p:cNvSpPr txBox="1"/>
          <p:nvPr/>
        </p:nvSpPr>
        <p:spPr>
          <a:xfrm>
            <a:off x="0" y="180898"/>
            <a:ext cx="12192000" cy="584775"/>
          </a:xfrm>
          <a:prstGeom prst="rect">
            <a:avLst/>
          </a:prstGeom>
          <a:solidFill>
            <a:schemeClr val="tx1">
              <a:lumMod val="95000"/>
              <a:lumOff val="5000"/>
              <a:alpha val="22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ETS Model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0502887-6A47-450B-B66F-9CA8874857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" idx="1"/>
          </p:cNvCxnSpPr>
          <p:nvPr/>
        </p:nvCxnSpPr>
        <p:spPr>
          <a:xfrm>
            <a:off x="0" y="473286"/>
            <a:ext cx="4138900" cy="2200"/>
          </a:xfrm>
          <a:prstGeom prst="line">
            <a:avLst/>
          </a:prstGeom>
          <a:ln w="25400">
            <a:solidFill>
              <a:schemeClr val="bg1"/>
            </a:solidFill>
            <a:tail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26D706-5DF0-49C4-8B1E-890714990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 w="25400">
            <a:solidFill>
              <a:schemeClr val="bg1"/>
            </a:solidFill>
            <a:head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hlinkClick r:id="rId3" action="ppaction://hlinksldjump"/>
            <a:extLst>
              <a:ext uri="{FF2B5EF4-FFF2-40B4-BE49-F238E27FC236}">
                <a16:creationId xmlns:a16="http://schemas.microsoft.com/office/drawing/2014/main" id="{608AF077-C39A-47AD-89B2-80E87AD58B45}"/>
              </a:ext>
            </a:extLst>
          </p:cNvPr>
          <p:cNvSpPr txBox="1"/>
          <p:nvPr/>
        </p:nvSpPr>
        <p:spPr>
          <a:xfrm>
            <a:off x="10271760" y="6458384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Candidate Models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2D00DBC-20A2-45A3-BC29-EE5B7BB22A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915" t="13913" r="1208" b="1594"/>
          <a:stretch/>
        </p:blipFill>
        <p:spPr>
          <a:xfrm>
            <a:off x="861256" y="980660"/>
            <a:ext cx="6301544" cy="565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6AECDB-FBE1-4310-B642-499E1D5A5F35}"/>
                  </a:ext>
                </a:extLst>
              </p:cNvPr>
              <p:cNvSpPr txBox="1"/>
              <p:nvPr/>
            </p:nvSpPr>
            <p:spPr>
              <a:xfrm>
                <a:off x="7744264" y="5008249"/>
                <a:ext cx="358648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dirty="0">
                    <a:solidFill>
                      <a:schemeClr val="bg1"/>
                    </a:solidFill>
                  </a:rPr>
                  <a:t>Ljung Box Test on Residuals: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I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sz="2000" dirty="0">
                    <a:solidFill>
                      <a:schemeClr val="bg1"/>
                    </a:solidFill>
                  </a:rPr>
                  <a:t>: Residuals are </a:t>
                </a:r>
                <a:r>
                  <a:rPr lang="en-IN" sz="2000" b="1" dirty="0">
                    <a:solidFill>
                      <a:schemeClr val="bg1"/>
                    </a:solidFill>
                  </a:rPr>
                  <a:t>uncorrelated</a:t>
                </a:r>
              </a:p>
              <a:p>
                <a:r>
                  <a:rPr lang="en-IN" sz="2000" dirty="0">
                    <a:solidFill>
                      <a:schemeClr val="bg1"/>
                    </a:solidFill>
                  </a:rPr>
                  <a:t>p-value: </a:t>
                </a:r>
                <a:r>
                  <a:rPr lang="en-IN" sz="2000" b="1" dirty="0">
                    <a:solidFill>
                      <a:schemeClr val="bg1"/>
                    </a:solidFill>
                  </a:rPr>
                  <a:t>1.059e-08</a:t>
                </a:r>
                <a:endParaRPr lang="en-IN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E6AECDB-FBE1-4310-B642-499E1D5A5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4264" y="5008249"/>
                <a:ext cx="3586480" cy="1015663"/>
              </a:xfrm>
              <a:prstGeom prst="rect">
                <a:avLst/>
              </a:prstGeom>
              <a:blipFill>
                <a:blip r:embed="rId5"/>
                <a:stretch>
                  <a:fillRect l="-1698" t="-3614" b="-1024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2B685EB-CA11-4AB9-9E0D-97A3688A13FA}"/>
              </a:ext>
            </a:extLst>
          </p:cNvPr>
          <p:cNvSpPr txBox="1"/>
          <p:nvPr/>
        </p:nvSpPr>
        <p:spPr>
          <a:xfrm>
            <a:off x="7744264" y="6232550"/>
            <a:ext cx="259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MAPE:</a:t>
            </a:r>
            <a:r>
              <a:rPr lang="en-IN" sz="2000" dirty="0">
                <a:solidFill>
                  <a:schemeClr val="bg1"/>
                </a:solidFill>
              </a:rPr>
              <a:t> </a:t>
            </a:r>
            <a:r>
              <a:rPr lang="en-IN" sz="2000" b="1" dirty="0">
                <a:solidFill>
                  <a:schemeClr val="bg1"/>
                </a:solidFill>
              </a:rPr>
              <a:t>NA</a:t>
            </a:r>
            <a:r>
              <a:rPr lang="en-IN" sz="2000" dirty="0">
                <a:solidFill>
                  <a:schemeClr val="bg1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9C3100-D5ED-4F6B-BB49-1C3A525D3C54}"/>
                  </a:ext>
                </a:extLst>
              </p:cNvPr>
              <p:cNvSpPr txBox="1"/>
              <p:nvPr/>
            </p:nvSpPr>
            <p:spPr>
              <a:xfrm>
                <a:off x="7744264" y="2381142"/>
                <a:ext cx="3150616" cy="1042017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IN" sz="20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IN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+0.9999</m:t>
                      </m:r>
                      <m:sSub>
                        <m:sSubPr>
                          <m:ctrlPr>
                            <a:rPr lang="en-IN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IN" sz="20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+(</m:t>
                      </m:r>
                      <m:sSup>
                        <m:sSup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IN" sz="20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IN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IN" sz="20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9C3100-D5ED-4F6B-BB49-1C3A525D3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4264" y="2381142"/>
                <a:ext cx="3150616" cy="1042017"/>
              </a:xfrm>
              <a:prstGeom prst="rect">
                <a:avLst/>
              </a:prstGeom>
              <a:blipFill>
                <a:blip r:embed="rId6"/>
                <a:stretch>
                  <a:fillRect b="-1724"/>
                </a:stretch>
              </a:blipFill>
              <a:ln w="1905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0880115-2F9D-44CE-A4FB-A217B7CDC1EE}"/>
              </a:ext>
            </a:extLst>
          </p:cNvPr>
          <p:cNvSpPr txBox="1"/>
          <p:nvPr/>
        </p:nvSpPr>
        <p:spPr>
          <a:xfrm>
            <a:off x="7588504" y="882833"/>
            <a:ext cx="3600000" cy="707886"/>
          </a:xfrm>
          <a:prstGeom prst="rect">
            <a:avLst/>
          </a:prstGeom>
          <a:noFill/>
          <a:ln w="19050">
            <a:noFill/>
          </a:ln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E</a:t>
            </a:r>
            <a:r>
              <a:rPr lang="en-IN" sz="20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rror </a:t>
            </a:r>
            <a:r>
              <a:rPr lang="en-IN" sz="20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T</a:t>
            </a:r>
            <a:r>
              <a:rPr lang="en-IN" sz="20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rend </a:t>
            </a:r>
            <a:r>
              <a:rPr lang="en-IN" sz="2000" b="1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S</a:t>
            </a:r>
            <a:r>
              <a:rPr lang="en-IN" sz="20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easonal Model is an innovative state space model.</a:t>
            </a:r>
            <a:endParaRPr lang="en-IN" sz="2000" b="1" dirty="0">
              <a:solidFill>
                <a:schemeClr val="bg1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F5710F-A2F5-4B5D-9BBC-975D65E224C3}"/>
              </a:ext>
            </a:extLst>
          </p:cNvPr>
          <p:cNvSpPr txBox="1"/>
          <p:nvPr/>
        </p:nvSpPr>
        <p:spPr>
          <a:xfrm>
            <a:off x="7588504" y="1707879"/>
            <a:ext cx="64312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Let {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y</a:t>
            </a:r>
            <a:r>
              <a:rPr lang="en-US" sz="2000" baseline="-2500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t</a:t>
            </a:r>
            <a:r>
              <a:rPr lang="en-US" sz="2000" baseline="-250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US" sz="20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} be the ice extent time series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642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0EEB98E-0106-4AC1-9992-19A1B6551EF3}"/>
              </a:ext>
            </a:extLst>
          </p:cNvPr>
          <p:cNvSpPr txBox="1"/>
          <p:nvPr/>
        </p:nvSpPr>
        <p:spPr>
          <a:xfrm>
            <a:off x="0" y="180898"/>
            <a:ext cx="12192000" cy="584775"/>
          </a:xfrm>
          <a:prstGeom prst="rect">
            <a:avLst/>
          </a:prstGeom>
          <a:solidFill>
            <a:schemeClr val="tx1">
              <a:lumMod val="95000"/>
              <a:lumOff val="5000"/>
              <a:alpha val="22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SARMA Model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AEB605A-3BC3-463C-8A8D-D96550256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7" idx="1"/>
          </p:cNvCxnSpPr>
          <p:nvPr/>
        </p:nvCxnSpPr>
        <p:spPr>
          <a:xfrm>
            <a:off x="0" y="473286"/>
            <a:ext cx="4138900" cy="2200"/>
          </a:xfrm>
          <a:prstGeom prst="line">
            <a:avLst/>
          </a:prstGeom>
          <a:ln w="25400">
            <a:solidFill>
              <a:schemeClr val="bg1"/>
            </a:solidFill>
            <a:tail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240083-5CEE-44AB-9AF9-6FF3EED56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 w="25400">
            <a:solidFill>
              <a:schemeClr val="bg1"/>
            </a:solidFill>
            <a:head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AB2B2B3-B379-4257-9B81-9C016E045DBF}"/>
              </a:ext>
            </a:extLst>
          </p:cNvPr>
          <p:cNvSpPr txBox="1"/>
          <p:nvPr/>
        </p:nvSpPr>
        <p:spPr>
          <a:xfrm>
            <a:off x="8341360" y="1107673"/>
            <a:ext cx="3271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ARIMA(1,0,2)(0,1,1)[12]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18E7870-9991-44D9-815D-0D6A6D1313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779" t="28776" r="1342" b="9642"/>
          <a:stretch/>
        </p:blipFill>
        <p:spPr>
          <a:xfrm>
            <a:off x="437775" y="1107673"/>
            <a:ext cx="7668000" cy="51887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000DBE-9DE4-4BA5-B706-CC549E83CB73}"/>
                  </a:ext>
                </a:extLst>
              </p:cNvPr>
              <p:cNvSpPr txBox="1"/>
              <p:nvPr/>
            </p:nvSpPr>
            <p:spPr>
              <a:xfrm>
                <a:off x="8397240" y="4829656"/>
                <a:ext cx="358648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dirty="0">
                    <a:solidFill>
                      <a:schemeClr val="bg1"/>
                    </a:solidFill>
                  </a:rPr>
                  <a:t>Ljung Box Test on Residuals: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I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sz="2000" dirty="0">
                    <a:solidFill>
                      <a:schemeClr val="bg1"/>
                    </a:solidFill>
                  </a:rPr>
                  <a:t>: Residuals are </a:t>
                </a:r>
                <a:r>
                  <a:rPr lang="en-IN" sz="2000" b="1" dirty="0">
                    <a:solidFill>
                      <a:schemeClr val="bg1"/>
                    </a:solidFill>
                  </a:rPr>
                  <a:t>uncorrelated</a:t>
                </a:r>
              </a:p>
              <a:p>
                <a:r>
                  <a:rPr lang="en-IN" sz="2000" dirty="0">
                    <a:solidFill>
                      <a:schemeClr val="bg1"/>
                    </a:solidFill>
                  </a:rPr>
                  <a:t>p-value: </a:t>
                </a:r>
                <a:r>
                  <a:rPr lang="en-IN" sz="2000" b="1" dirty="0">
                    <a:solidFill>
                      <a:schemeClr val="bg1"/>
                    </a:solidFill>
                  </a:rPr>
                  <a:t>0.4066</a:t>
                </a:r>
                <a:endParaRPr lang="en-IN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0000DBE-9DE4-4BA5-B706-CC549E83CB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240" y="4829656"/>
                <a:ext cx="3586480" cy="1015663"/>
              </a:xfrm>
              <a:prstGeom prst="rect">
                <a:avLst/>
              </a:prstGeom>
              <a:blipFill>
                <a:blip r:embed="rId5"/>
                <a:stretch>
                  <a:fillRect l="-1871" t="-2994" b="-95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766D4CA7-3B4C-4A3B-ACFD-367278D8A3AC}"/>
              </a:ext>
            </a:extLst>
          </p:cNvPr>
          <p:cNvSpPr txBox="1"/>
          <p:nvPr/>
        </p:nvSpPr>
        <p:spPr>
          <a:xfrm>
            <a:off x="8397240" y="5916304"/>
            <a:ext cx="259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MAPE:</a:t>
            </a:r>
            <a:r>
              <a:rPr lang="en-IN" sz="2000" dirty="0">
                <a:solidFill>
                  <a:schemeClr val="bg1"/>
                </a:solidFill>
              </a:rPr>
              <a:t> </a:t>
            </a:r>
            <a:r>
              <a:rPr lang="en-IN" sz="2000" b="1" dirty="0">
                <a:solidFill>
                  <a:schemeClr val="bg1"/>
                </a:solidFill>
              </a:rPr>
              <a:t>703.17286</a:t>
            </a:r>
            <a:endParaRPr lang="en-IN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957183-D617-4CB0-A51C-8FF9DF9A804C}"/>
                  </a:ext>
                </a:extLst>
              </p:cNvPr>
              <p:cNvSpPr txBox="1"/>
              <p:nvPr/>
            </p:nvSpPr>
            <p:spPr>
              <a:xfrm>
                <a:off x="8397240" y="1567125"/>
                <a:ext cx="3586480" cy="1021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Mangal" panose="02040503050203030202" pitchFamily="18" charset="0"/>
                  </a:rPr>
                  <a:t>Let {</a:t>
                </a:r>
                <a:r>
                  <a:rPr lang="en-US" sz="2000" dirty="0" err="1">
                    <a:solidFill>
                      <a:srgbClr val="FFFFFF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Mangal" panose="02040503050203030202" pitchFamily="18" charset="0"/>
                  </a:rPr>
                  <a:t>Y</a:t>
                </a:r>
                <a:r>
                  <a:rPr lang="en-US" sz="2000" baseline="-25000" dirty="0" err="1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Mangal" panose="02040503050203030202" pitchFamily="18" charset="0"/>
                  </a:rPr>
                  <a:t>t</a:t>
                </a:r>
                <a:r>
                  <a:rPr lang="en-US" sz="2000" baseline="-25000" dirty="0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Mangal" panose="02040503050203030202" pitchFamily="18" charset="0"/>
                  </a:rPr>
                  <a:t> </a:t>
                </a:r>
                <a:r>
                  <a:rPr lang="en-US" sz="2000" dirty="0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Mangal" panose="02040503050203030202" pitchFamily="18" charset="0"/>
                  </a:rPr>
                  <a:t>} be the ice extent time series</a:t>
                </a:r>
                <a:endParaRPr lang="en-IN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IN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𝐷</m:t>
                        </m:r>
                        <m:r>
                          <a:rPr lang="en-US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=12</m:t>
                        </m:r>
                      </m:sup>
                    </m:sSup>
                    <m:sSub>
                      <m:sSubPr>
                        <m:ctrlPr>
                          <a:rPr lang="en-IN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Mangal" panose="02040503050203030202" pitchFamily="18" charset="0"/>
                  </a:rPr>
                  <a:t> </a:t>
                </a:r>
                <a:endParaRPr lang="en-IN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957183-D617-4CB0-A51C-8FF9DF9A8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240" y="1567125"/>
                <a:ext cx="3586480" cy="1021177"/>
              </a:xfrm>
              <a:prstGeom prst="rect">
                <a:avLst/>
              </a:prstGeom>
              <a:blipFill>
                <a:blip r:embed="rId6"/>
                <a:stretch>
                  <a:fillRect l="-1871" t="-29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8FD7836-979D-44A1-A226-D5293A3E6AC9}"/>
                  </a:ext>
                </a:extLst>
              </p:cNvPr>
              <p:cNvSpPr txBox="1"/>
              <p:nvPr/>
            </p:nvSpPr>
            <p:spPr>
              <a:xfrm>
                <a:off x="8486140" y="2808403"/>
                <a:ext cx="2717800" cy="1309205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−0.3563</m:t>
                    </m:r>
                    <m:sSub>
                      <m:sSubPr>
                        <m:ctrlPr>
                          <a:rPr lang="en-IN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Mangal" panose="02040503050203030202" pitchFamily="18" charset="0"/>
                  </a:rPr>
                  <a:t> </a:t>
                </a:r>
                <a:endParaRPr lang="en-IN" sz="20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IN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IN" sz="20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0.5420</m:t>
                    </m:r>
                    <m:sSub>
                      <m:sSubPr>
                        <m:ctrlPr>
                          <a:rPr lang="en-IN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IN" sz="20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0.2854</m:t>
                    </m:r>
                    <m:sSub>
                      <m:sSubPr>
                        <m:ctrlPr>
                          <a:rPr lang="en-IN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−2</m:t>
                        </m:r>
                      </m:sub>
                    </m:sSub>
                    <m:r>
                      <a:rPr lang="en-IN" sz="20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0.5989</m:t>
                    </m:r>
                    <m:sSub>
                      <m:sSubPr>
                        <m:ctrlPr>
                          <a:rPr lang="en-IN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−12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Mangal" panose="02040503050203030202" pitchFamily="18" charset="0"/>
                  </a:rPr>
                  <a:t> </a:t>
                </a:r>
                <a:endParaRPr lang="en-IN" sz="20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8FD7836-979D-44A1-A226-D5293A3E6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6140" y="2808403"/>
                <a:ext cx="2717800" cy="13092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hlinkClick r:id="rId8" action="ppaction://hlinksldjump"/>
            <a:extLst>
              <a:ext uri="{FF2B5EF4-FFF2-40B4-BE49-F238E27FC236}">
                <a16:creationId xmlns:a16="http://schemas.microsoft.com/office/drawing/2014/main" id="{E8A3AAA8-D16D-40FC-B832-F757E561CD1F}"/>
              </a:ext>
            </a:extLst>
          </p:cNvPr>
          <p:cNvSpPr txBox="1"/>
          <p:nvPr/>
        </p:nvSpPr>
        <p:spPr>
          <a:xfrm>
            <a:off x="10271760" y="6458384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Candidate Models</a:t>
            </a:r>
          </a:p>
        </p:txBody>
      </p:sp>
    </p:spTree>
    <p:extLst>
      <p:ext uri="{BB962C8B-B14F-4D97-AF65-F5344CB8AC3E}">
        <p14:creationId xmlns:p14="http://schemas.microsoft.com/office/powerpoint/2010/main" val="1882180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5ECB77-DF43-49F3-BFCF-181F186C4176}"/>
              </a:ext>
            </a:extLst>
          </p:cNvPr>
          <p:cNvSpPr txBox="1"/>
          <p:nvPr/>
        </p:nvSpPr>
        <p:spPr>
          <a:xfrm>
            <a:off x="0" y="180898"/>
            <a:ext cx="12192000" cy="584775"/>
          </a:xfrm>
          <a:prstGeom prst="rect">
            <a:avLst/>
          </a:prstGeom>
          <a:solidFill>
            <a:schemeClr val="tx1">
              <a:lumMod val="95000"/>
              <a:lumOff val="5000"/>
              <a:alpha val="22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SARIMA Model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E5F1AD-671E-4A8E-B234-B9336ED96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" idx="1"/>
          </p:cNvCxnSpPr>
          <p:nvPr/>
        </p:nvCxnSpPr>
        <p:spPr>
          <a:xfrm>
            <a:off x="0" y="473286"/>
            <a:ext cx="4138900" cy="2200"/>
          </a:xfrm>
          <a:prstGeom prst="line">
            <a:avLst/>
          </a:prstGeom>
          <a:ln w="25400">
            <a:solidFill>
              <a:schemeClr val="bg1"/>
            </a:solidFill>
            <a:tail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007B6E0-47D8-4D52-BB27-62E7EA4A5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 w="25400">
            <a:solidFill>
              <a:schemeClr val="bg1"/>
            </a:solidFill>
            <a:head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4DB83C-3277-464F-9B5A-3AAE48A730F0}"/>
                  </a:ext>
                </a:extLst>
              </p:cNvPr>
              <p:cNvSpPr txBox="1"/>
              <p:nvPr/>
            </p:nvSpPr>
            <p:spPr>
              <a:xfrm>
                <a:off x="8397240" y="4829656"/>
                <a:ext cx="358648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dirty="0">
                    <a:solidFill>
                      <a:schemeClr val="bg1"/>
                    </a:solidFill>
                  </a:rPr>
                  <a:t>Ljung Box Test on Residuals: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I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sz="2000" dirty="0">
                    <a:solidFill>
                      <a:schemeClr val="bg1"/>
                    </a:solidFill>
                  </a:rPr>
                  <a:t>: Residuals are </a:t>
                </a:r>
                <a:r>
                  <a:rPr lang="en-IN" sz="2000" b="1" dirty="0">
                    <a:solidFill>
                      <a:schemeClr val="bg1"/>
                    </a:solidFill>
                  </a:rPr>
                  <a:t>uncorrelated</a:t>
                </a:r>
              </a:p>
              <a:p>
                <a:r>
                  <a:rPr lang="en-IN" sz="2000" dirty="0">
                    <a:solidFill>
                      <a:schemeClr val="bg1"/>
                    </a:solidFill>
                  </a:rPr>
                  <a:t>p-value: </a:t>
                </a:r>
                <a:r>
                  <a:rPr lang="en-IN" sz="2000" b="1" dirty="0">
                    <a:solidFill>
                      <a:schemeClr val="bg1"/>
                    </a:solidFill>
                  </a:rPr>
                  <a:t>0.2925</a:t>
                </a:r>
                <a:endParaRPr lang="en-IN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4DB83C-3277-464F-9B5A-3AAE48A73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240" y="4829656"/>
                <a:ext cx="3586480" cy="1015663"/>
              </a:xfrm>
              <a:prstGeom prst="rect">
                <a:avLst/>
              </a:prstGeom>
              <a:blipFill>
                <a:blip r:embed="rId4"/>
                <a:stretch>
                  <a:fillRect l="-1871" t="-2994" b="-95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CBDF3584-C9E6-40E3-A5C3-26DEEEE950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84"/>
          <a:stretch/>
        </p:blipFill>
        <p:spPr>
          <a:xfrm>
            <a:off x="1342321" y="1411872"/>
            <a:ext cx="6141597" cy="46595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A1D58AD-413B-4427-BFC4-EAFCF7FE9B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2321" y="1413038"/>
            <a:ext cx="6141597" cy="4658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36A907-E925-4899-9FD6-AB4BD8EDE58D}"/>
              </a:ext>
            </a:extLst>
          </p:cNvPr>
          <p:cNvSpPr txBox="1"/>
          <p:nvPr/>
        </p:nvSpPr>
        <p:spPr>
          <a:xfrm>
            <a:off x="8397240" y="1036455"/>
            <a:ext cx="3271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ARIMA(2,1,1)(1,1,1)[12]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EF6E5E0-28C8-4713-B176-A0330D89B85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784" t="28189" r="1503" b="9444"/>
          <a:stretch/>
        </p:blipFill>
        <p:spPr>
          <a:xfrm>
            <a:off x="579120" y="1107673"/>
            <a:ext cx="7668000" cy="527029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DC49CF-6BEE-4872-9D4D-5DC230D85DBB}"/>
              </a:ext>
            </a:extLst>
          </p:cNvPr>
          <p:cNvSpPr txBox="1"/>
          <p:nvPr/>
        </p:nvSpPr>
        <p:spPr>
          <a:xfrm>
            <a:off x="8397240" y="5916304"/>
            <a:ext cx="259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MAPE:</a:t>
            </a:r>
            <a:r>
              <a:rPr lang="en-IN" sz="2000" dirty="0">
                <a:solidFill>
                  <a:schemeClr val="bg1"/>
                </a:solidFill>
              </a:rPr>
              <a:t> </a:t>
            </a:r>
            <a:r>
              <a:rPr lang="en-IN" sz="2000" b="1" dirty="0">
                <a:solidFill>
                  <a:schemeClr val="bg1"/>
                </a:solidFill>
              </a:rPr>
              <a:t>505.2825</a:t>
            </a:r>
            <a:endParaRPr lang="en-IN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692339-B633-4A82-BACA-9BAD1B94980C}"/>
                  </a:ext>
                </a:extLst>
              </p:cNvPr>
              <p:cNvSpPr txBox="1"/>
              <p:nvPr/>
            </p:nvSpPr>
            <p:spPr>
              <a:xfrm>
                <a:off x="8397240" y="1568549"/>
                <a:ext cx="3458062" cy="10211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Mangal" panose="02040503050203030202" pitchFamily="18" charset="0"/>
                  </a:rPr>
                  <a:t>Let {</a:t>
                </a:r>
                <a:r>
                  <a:rPr lang="en-US" sz="2000" dirty="0" err="1">
                    <a:solidFill>
                      <a:srgbClr val="FFFFFF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Mangal" panose="02040503050203030202" pitchFamily="18" charset="0"/>
                  </a:rPr>
                  <a:t>Y</a:t>
                </a:r>
                <a:r>
                  <a:rPr lang="en-US" sz="2000" baseline="-25000" dirty="0" err="1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Mangal" panose="02040503050203030202" pitchFamily="18" charset="0"/>
                  </a:rPr>
                  <a:t>t</a:t>
                </a:r>
                <a:r>
                  <a:rPr lang="en-US" sz="2000" baseline="-25000" dirty="0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Mangal" panose="02040503050203030202" pitchFamily="18" charset="0"/>
                  </a:rPr>
                  <a:t> </a:t>
                </a:r>
                <a:r>
                  <a:rPr lang="en-US" sz="2000" dirty="0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Mangal" panose="02040503050203030202" pitchFamily="18" charset="0"/>
                  </a:rPr>
                  <a:t>} be the ice extent time series</a:t>
                </a:r>
                <a:endParaRPr lang="en-IN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IN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=1, </m:t>
                        </m:r>
                        <m:r>
                          <a:rPr lang="en-US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𝐷</m:t>
                        </m:r>
                        <m:r>
                          <a:rPr lang="en-US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=12</m:t>
                        </m:r>
                      </m:sup>
                    </m:sSup>
                    <m:sSub>
                      <m:sSubPr>
                        <m:ctrlPr>
                          <a:rPr lang="en-IN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Mangal" panose="02040503050203030202" pitchFamily="18" charset="0"/>
                  </a:rPr>
                  <a:t> </a:t>
                </a:r>
                <a:endParaRPr lang="en-IN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692339-B633-4A82-BACA-9BAD1B949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240" y="1568549"/>
                <a:ext cx="3458062" cy="1021177"/>
              </a:xfrm>
              <a:prstGeom prst="rect">
                <a:avLst/>
              </a:prstGeom>
              <a:blipFill>
                <a:blip r:embed="rId8"/>
                <a:stretch>
                  <a:fillRect l="-1940" t="-29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8A14B4-007C-45AD-BC55-8DE69C11AEAC}"/>
                  </a:ext>
                </a:extLst>
              </p:cNvPr>
              <p:cNvSpPr txBox="1"/>
              <p:nvPr/>
            </p:nvSpPr>
            <p:spPr>
              <a:xfrm>
                <a:off x="8461449" y="2776591"/>
                <a:ext cx="3458062" cy="1440000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−0.8331</m:t>
                    </m:r>
                    <m:sSub>
                      <m:sSubPr>
                        <m:ctrlPr>
                          <a:rPr lang="en-IN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+0.2627</m:t>
                    </m:r>
                    <m:sSub>
                      <m:sSubPr>
                        <m:ctrlPr>
                          <a:rPr lang="en-IN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−2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+0.1463</m:t>
                    </m:r>
                    <m:sSub>
                      <m:sSubPr>
                        <m:ctrlPr>
                          <a:rPr lang="en-IN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−12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Mangal" panose="02040503050203030202" pitchFamily="18" charset="0"/>
                  </a:rPr>
                  <a:t> </a:t>
                </a:r>
                <a:endParaRPr lang="en-IN" sz="20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Mangal" panose="02040503050203030202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IN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IN" sz="20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0.9224</m:t>
                    </m:r>
                    <m:sSub>
                      <m:sSubPr>
                        <m:ctrlPr>
                          <a:rPr lang="en-IN" sz="20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IN" sz="20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0.5213</m:t>
                    </m:r>
                    <m:sSub>
                      <m:sSubPr>
                        <m:ctrlPr>
                          <a:rPr lang="en-IN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−12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Mangal" panose="02040503050203030202" pitchFamily="18" charset="0"/>
                  </a:rPr>
                  <a:t> </a:t>
                </a:r>
                <a:endParaRPr lang="en-IN" sz="20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Mangal" panose="02040503050203030202" pitchFamily="18" charset="0"/>
                </a:endParaRPr>
              </a:p>
              <a:p>
                <a:endParaRPr lang="en-IN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8A14B4-007C-45AD-BC55-8DE69C11A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449" y="2776591"/>
                <a:ext cx="3458062" cy="14400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hlinkClick r:id="rId10" action="ppaction://hlinksldjump"/>
            <a:extLst>
              <a:ext uri="{FF2B5EF4-FFF2-40B4-BE49-F238E27FC236}">
                <a16:creationId xmlns:a16="http://schemas.microsoft.com/office/drawing/2014/main" id="{8CC66350-5CB5-4806-ABDB-86CC765A912E}"/>
              </a:ext>
            </a:extLst>
          </p:cNvPr>
          <p:cNvSpPr txBox="1"/>
          <p:nvPr/>
        </p:nvSpPr>
        <p:spPr>
          <a:xfrm>
            <a:off x="10271760" y="6458384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Candidate Models</a:t>
            </a:r>
          </a:p>
        </p:txBody>
      </p:sp>
    </p:spTree>
    <p:extLst>
      <p:ext uri="{BB962C8B-B14F-4D97-AF65-F5344CB8AC3E}">
        <p14:creationId xmlns:p14="http://schemas.microsoft.com/office/powerpoint/2010/main" val="96915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4C1439E-3F8B-477C-ACAC-5C3D0E2C475D}"/>
              </a:ext>
            </a:extLst>
          </p:cNvPr>
          <p:cNvSpPr txBox="1"/>
          <p:nvPr/>
        </p:nvSpPr>
        <p:spPr>
          <a:xfrm>
            <a:off x="0" y="180898"/>
            <a:ext cx="12192000" cy="584775"/>
          </a:xfrm>
          <a:prstGeom prst="rect">
            <a:avLst/>
          </a:prstGeom>
          <a:solidFill>
            <a:schemeClr val="tx1">
              <a:lumMod val="95000"/>
              <a:lumOff val="5000"/>
              <a:alpha val="22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Holt Winter’s Model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EE9C27-A129-4ABE-9A46-393B50223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9" idx="1"/>
          </p:cNvCxnSpPr>
          <p:nvPr/>
        </p:nvCxnSpPr>
        <p:spPr>
          <a:xfrm>
            <a:off x="0" y="473286"/>
            <a:ext cx="4138900" cy="2200"/>
          </a:xfrm>
          <a:prstGeom prst="line">
            <a:avLst/>
          </a:prstGeom>
          <a:ln w="25400">
            <a:solidFill>
              <a:schemeClr val="bg1"/>
            </a:solidFill>
            <a:tail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11B4E6F-993F-453E-A381-E06AB25E5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 w="25400">
            <a:solidFill>
              <a:schemeClr val="bg1"/>
            </a:solidFill>
            <a:head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E73FE1F-113F-4CEB-973B-F62656ABB0AF}"/>
              </a:ext>
            </a:extLst>
          </p:cNvPr>
          <p:cNvSpPr txBox="1"/>
          <p:nvPr/>
        </p:nvSpPr>
        <p:spPr>
          <a:xfrm>
            <a:off x="7307103" y="6232550"/>
            <a:ext cx="259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MAPE:</a:t>
            </a:r>
            <a:r>
              <a:rPr lang="en-IN" sz="2000" dirty="0">
                <a:solidFill>
                  <a:schemeClr val="bg1"/>
                </a:solidFill>
              </a:rPr>
              <a:t> </a:t>
            </a:r>
            <a:r>
              <a:rPr lang="en-IN" sz="2000" b="1" dirty="0">
                <a:solidFill>
                  <a:schemeClr val="bg1"/>
                </a:solidFill>
              </a:rPr>
              <a:t>NA</a:t>
            </a:r>
            <a:r>
              <a:rPr lang="en-IN" sz="2000" dirty="0">
                <a:solidFill>
                  <a:schemeClr val="bg1"/>
                </a:solidFill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7C778F-BF11-41D9-BC8E-C0F938182FAD}"/>
                  </a:ext>
                </a:extLst>
              </p:cNvPr>
              <p:cNvSpPr txBox="1"/>
              <p:nvPr/>
            </p:nvSpPr>
            <p:spPr>
              <a:xfrm>
                <a:off x="7307103" y="5078172"/>
                <a:ext cx="358648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dirty="0">
                    <a:solidFill>
                      <a:schemeClr val="bg1"/>
                    </a:solidFill>
                  </a:rPr>
                  <a:t>Ljung Box Test on Residuals: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I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sz="2000" dirty="0">
                    <a:solidFill>
                      <a:schemeClr val="bg1"/>
                    </a:solidFill>
                  </a:rPr>
                  <a:t>: Residuals are </a:t>
                </a:r>
                <a:r>
                  <a:rPr lang="en-IN" sz="2000" b="1" dirty="0">
                    <a:solidFill>
                      <a:schemeClr val="bg1"/>
                    </a:solidFill>
                  </a:rPr>
                  <a:t>uncorrelated</a:t>
                </a:r>
              </a:p>
              <a:p>
                <a:r>
                  <a:rPr lang="en-IN" sz="2000" dirty="0">
                    <a:solidFill>
                      <a:schemeClr val="bg1"/>
                    </a:solidFill>
                  </a:rPr>
                  <a:t>p-value: </a:t>
                </a:r>
                <a:r>
                  <a:rPr lang="en-IN" sz="2000" b="1" dirty="0">
                    <a:solidFill>
                      <a:schemeClr val="bg1"/>
                    </a:solidFill>
                  </a:rPr>
                  <a:t>1.942e-05</a:t>
                </a:r>
                <a:endParaRPr lang="en-IN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D7C778F-BF11-41D9-BC8E-C0F938182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7103" y="5078172"/>
                <a:ext cx="3586480" cy="1015663"/>
              </a:xfrm>
              <a:prstGeom prst="rect">
                <a:avLst/>
              </a:prstGeom>
              <a:blipFill>
                <a:blip r:embed="rId4"/>
                <a:stretch>
                  <a:fillRect l="-1871" t="-2994" b="-95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7159CCB2-06AA-4E87-8500-5A5138F7723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734" t="14058" r="664" b="2637"/>
          <a:stretch/>
        </p:blipFill>
        <p:spPr>
          <a:xfrm>
            <a:off x="488568" y="930044"/>
            <a:ext cx="6444679" cy="56297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C35F62-DC3A-4FF5-B259-4B4F218D1906}"/>
                  </a:ext>
                </a:extLst>
              </p:cNvPr>
              <p:cNvSpPr txBox="1"/>
              <p:nvPr/>
            </p:nvSpPr>
            <p:spPr>
              <a:xfrm>
                <a:off x="7268527" y="1391798"/>
                <a:ext cx="4649153" cy="1938992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 smtClean="0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  <m: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</m:t>
                          </m:r>
                          <m:r>
                            <a:rPr lang="en-IN" sz="2000" b="0" i="1" smtClean="0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IN" sz="2000" i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N" sz="2000" i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𝑚</m:t>
                          </m:r>
                          <m: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N" sz="2000" i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  <m: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</m:t>
                          </m:r>
                          <m:r>
                            <a:rPr lang="en-IN" sz="2000" b="0" i="1" smtClean="0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𝑚</m:t>
                          </m:r>
                          <m:r>
                            <a:rPr lang="en-IN" sz="2000" b="0" i="1" smtClean="0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</m:t>
                          </m:r>
                          <m:r>
                            <a:rPr lang="en-IN" sz="2000" b="0" i="1" smtClean="0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IN" sz="20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en-IN" sz="20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where: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N" sz="2000" i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en-IN" sz="2000" b="0" i="0" smtClean="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0.</m:t>
                      </m:r>
                      <m:r>
                        <a:rPr lang="en-IN" sz="2000" b="0" i="1" smtClean="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5403</m:t>
                      </m:r>
                      <m:d>
                        <m:dPr>
                          <m:ctrlP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0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20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0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IN" sz="20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IN" sz="20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IN" sz="2000" b="0" i="1" smtClean="0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d>
                      <m:r>
                        <a:rPr lang="en-IN" sz="2000" i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</m:oMath>
                  </m:oMathPara>
                </a14:m>
                <a:endParaRPr lang="en-IN" sz="2000" i="1" dirty="0">
                  <a:solidFill>
                    <a:srgbClr val="FFFFFF"/>
                  </a:solidFill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2000" b="0" i="0" smtClean="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0.4597</m:t>
                      </m:r>
                      <m:r>
                        <a:rPr lang="en-IN" sz="200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000" b="0" i="1" smtClean="0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  <m: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IN" sz="2000" i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  <m: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IN" sz="2000" i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) </m:t>
                      </m:r>
                    </m:oMath>
                  </m:oMathPara>
                </a14:m>
                <a:endParaRPr lang="en-IN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N" sz="2000" i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en-IN" sz="2000" b="0" i="0" smtClean="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0.00724</m:t>
                      </m:r>
                      <m:d>
                        <m:dPr>
                          <m:ctrlP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0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IN" sz="20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0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IN" sz="20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IN" sz="20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IN" sz="2000" i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r>
                        <a:rPr lang="en-IN" sz="2000" b="0" i="0" smtClean="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0.99276</m:t>
                      </m:r>
                      <m:sSub>
                        <m:sSubPr>
                          <m:ctrlP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  <m: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IN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N" sz="2000" i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d>
                        <m:dPr>
                          <m:ctrlP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0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IN" sz="2000" i="1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IN" sz="2000" i="1">
                              <a:solidFill>
                                <a:srgbClr val="FFFFFF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2000" b="0" i="1" smtClean="0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000" b="0" i="1" smtClean="0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IN" sz="2000" b="0" i="1" smtClean="0">
                                  <a:solidFill>
                                    <a:srgbClr val="FFFF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IN" sz="2000" i="1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IN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C35F62-DC3A-4FF5-B259-4B4F218D19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527" y="1391798"/>
                <a:ext cx="4649153" cy="1938992"/>
              </a:xfrm>
              <a:prstGeom prst="rect">
                <a:avLst/>
              </a:prstGeom>
              <a:blipFill>
                <a:blip r:embed="rId6"/>
                <a:stretch>
                  <a:fillRect l="-1175" b="-623"/>
                </a:stretch>
              </a:blipFill>
              <a:ln w="1905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hlinkClick r:id="rId7" action="ppaction://hlinksldjump"/>
            <a:extLst>
              <a:ext uri="{FF2B5EF4-FFF2-40B4-BE49-F238E27FC236}">
                <a16:creationId xmlns:a16="http://schemas.microsoft.com/office/drawing/2014/main" id="{2A2B1334-9EE0-40F2-9DF2-D32DD46EE6AC}"/>
              </a:ext>
            </a:extLst>
          </p:cNvPr>
          <p:cNvSpPr txBox="1"/>
          <p:nvPr/>
        </p:nvSpPr>
        <p:spPr>
          <a:xfrm>
            <a:off x="10271760" y="6458384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Candidate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6A8DFB1-FFA1-43BE-A620-BA6F6093D1D3}"/>
                  </a:ext>
                </a:extLst>
              </p:cNvPr>
              <p:cNvSpPr txBox="1"/>
              <p:nvPr/>
            </p:nvSpPr>
            <p:spPr>
              <a:xfrm>
                <a:off x="7056120" y="894069"/>
                <a:ext cx="643128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N" sz="2000" dirty="0">
                    <a:solidFill>
                      <a:srgbClr val="FFFFFF"/>
                    </a:solidFill>
                    <a:effectLst/>
                    <a:ea typeface="Times New Roman" panose="02020603050405020304" pitchFamily="18" charset="0"/>
                  </a:rPr>
                  <a:t> 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IN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  <m:r>
                          <a:rPr lang="en-IN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+</m:t>
                        </m:r>
                        <m:r>
                          <a:rPr lang="en-IN" sz="2000" b="0" i="1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IN" sz="2000" i="1" dirty="0">
                    <a:solidFill>
                      <a:srgbClr val="FFFFFF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IN" sz="2000" dirty="0">
                    <a:solidFill>
                      <a:srgbClr val="FFFFFF"/>
                    </a:solidFill>
                    <a:effectLst/>
                    <a:latin typeface="Cambria Math" panose="02040503050406030204" pitchFamily="18" charset="0"/>
                    <a:ea typeface="Times New Roman" panose="02020603050405020304" pitchFamily="18" charset="0"/>
                  </a:rPr>
                  <a:t>= forecast of m periods beyond t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6A8DFB1-FFA1-43BE-A620-BA6F6093D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120" y="894069"/>
                <a:ext cx="6431280" cy="400110"/>
              </a:xfrm>
              <a:prstGeom prst="rect">
                <a:avLst/>
              </a:prstGeom>
              <a:blipFill>
                <a:blip r:embed="rId8"/>
                <a:stretch>
                  <a:fillRect t="-12308" b="-2769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9913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5ECB77-DF43-49F3-BFCF-181F186C4176}"/>
              </a:ext>
            </a:extLst>
          </p:cNvPr>
          <p:cNvSpPr txBox="1"/>
          <p:nvPr/>
        </p:nvSpPr>
        <p:spPr>
          <a:xfrm>
            <a:off x="0" y="180898"/>
            <a:ext cx="12192000" cy="584775"/>
          </a:xfrm>
          <a:prstGeom prst="rect">
            <a:avLst/>
          </a:prstGeom>
          <a:solidFill>
            <a:schemeClr val="tx1">
              <a:lumMod val="95000"/>
              <a:lumOff val="5000"/>
              <a:alpha val="22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BATS Model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E5F1AD-671E-4A8E-B234-B9336ED96D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" idx="1"/>
          </p:cNvCxnSpPr>
          <p:nvPr/>
        </p:nvCxnSpPr>
        <p:spPr>
          <a:xfrm>
            <a:off x="0" y="473286"/>
            <a:ext cx="4138900" cy="2200"/>
          </a:xfrm>
          <a:prstGeom prst="line">
            <a:avLst/>
          </a:prstGeom>
          <a:ln w="25400">
            <a:solidFill>
              <a:schemeClr val="bg1"/>
            </a:solidFill>
            <a:tail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A5F6161-6F73-4846-A229-1DE62CCD4D98}"/>
              </a:ext>
            </a:extLst>
          </p:cNvPr>
          <p:cNvSpPr/>
          <p:nvPr/>
        </p:nvSpPr>
        <p:spPr>
          <a:xfrm>
            <a:off x="336698" y="955039"/>
            <a:ext cx="7769077" cy="132139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007B6E0-47D8-4D52-BB27-62E7EA4A5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 w="25400">
            <a:solidFill>
              <a:schemeClr val="bg1"/>
            </a:solidFill>
            <a:head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4DB83C-3277-464F-9B5A-3AAE48A730F0}"/>
                  </a:ext>
                </a:extLst>
              </p:cNvPr>
              <p:cNvSpPr txBox="1"/>
              <p:nvPr/>
            </p:nvSpPr>
            <p:spPr>
              <a:xfrm>
                <a:off x="8397240" y="4829656"/>
                <a:ext cx="358648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dirty="0">
                    <a:solidFill>
                      <a:schemeClr val="bg1"/>
                    </a:solidFill>
                  </a:rPr>
                  <a:t>Ljung Box Test on Residuals: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I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sz="2000" dirty="0">
                    <a:solidFill>
                      <a:schemeClr val="bg1"/>
                    </a:solidFill>
                  </a:rPr>
                  <a:t>: Residuals are </a:t>
                </a:r>
                <a:r>
                  <a:rPr lang="en-IN" sz="2000" b="1" dirty="0">
                    <a:solidFill>
                      <a:schemeClr val="bg1"/>
                    </a:solidFill>
                  </a:rPr>
                  <a:t>uncorrelated</a:t>
                </a:r>
              </a:p>
              <a:p>
                <a:r>
                  <a:rPr lang="en-IN" sz="2000" dirty="0">
                    <a:solidFill>
                      <a:schemeClr val="bg1"/>
                    </a:solidFill>
                  </a:rPr>
                  <a:t>p-value: </a:t>
                </a:r>
                <a:r>
                  <a:rPr lang="en-IN" sz="2000" b="1" dirty="0">
                    <a:solidFill>
                      <a:schemeClr val="bg1"/>
                    </a:solidFill>
                  </a:rPr>
                  <a:t>0.9362</a:t>
                </a:r>
                <a:endParaRPr lang="en-IN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D4DB83C-3277-464F-9B5A-3AAE48A73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240" y="4829656"/>
                <a:ext cx="3586480" cy="1015663"/>
              </a:xfrm>
              <a:prstGeom prst="rect">
                <a:avLst/>
              </a:prstGeom>
              <a:blipFill>
                <a:blip r:embed="rId4"/>
                <a:stretch>
                  <a:fillRect l="-1871" t="-2994" b="-95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A8FA4E4-9A7B-47F9-B401-86DE30D17942}"/>
                  </a:ext>
                </a:extLst>
              </p:cNvPr>
              <p:cNvSpPr/>
              <p:nvPr/>
            </p:nvSpPr>
            <p:spPr>
              <a:xfrm>
                <a:off x="450214" y="2204836"/>
                <a:ext cx="7655561" cy="2965532"/>
              </a:xfrm>
              <a:prstGeom prst="rect">
                <a:avLst/>
              </a:pr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N" sz="2100" dirty="0">
                    <a:solidFill>
                      <a:schemeClr val="bg1"/>
                    </a:solidFill>
                    <a:effectLst/>
                    <a:ea typeface="Times New Roman" panose="02020603050405020304" pitchFamily="18" charset="0"/>
                  </a:rPr>
                  <a:t>Alysha M.(2010) has proved that BATS model can improve the prediction performance compared to the Simple State Space Model. </a:t>
                </a:r>
              </a:p>
              <a:p>
                <a:endParaRPr lang="en-IN" sz="2100" b="1" dirty="0"/>
              </a:p>
              <a:p>
                <a:r>
                  <a:rPr lang="en-IN" sz="2100" b="1" dirty="0"/>
                  <a:t>B</a:t>
                </a:r>
                <a:r>
                  <a:rPr lang="en-IN" sz="2100" dirty="0"/>
                  <a:t> – Box Cox Transformation </a:t>
                </a:r>
              </a:p>
              <a:p>
                <a:r>
                  <a:rPr lang="en-IN" sz="2100" b="1" dirty="0"/>
                  <a:t>A</a:t>
                </a:r>
                <a:r>
                  <a:rPr lang="en-IN" sz="2100" dirty="0"/>
                  <a:t> - ARMA model for residuals </a:t>
                </a:r>
              </a:p>
              <a:p>
                <a:r>
                  <a:rPr lang="en-IN" sz="2100" b="1" dirty="0"/>
                  <a:t>T</a:t>
                </a:r>
                <a:r>
                  <a:rPr lang="en-IN" sz="2100" dirty="0"/>
                  <a:t> – Trend Component </a:t>
                </a:r>
              </a:p>
              <a:p>
                <a:r>
                  <a:rPr lang="en-IN" sz="2100" b="1" dirty="0"/>
                  <a:t>S</a:t>
                </a:r>
                <a:r>
                  <a:rPr lang="en-IN" sz="2100" dirty="0"/>
                  <a:t> – Season Component </a:t>
                </a:r>
              </a:p>
              <a:p>
                <a:endParaRPr lang="en-IN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100" b="0" i="1" smtClean="0">
                          <a:latin typeface="Cambria Math" panose="02040503050406030204" pitchFamily="18" charset="0"/>
                        </a:rPr>
                        <m:t>𝐵𝐴𝑇𝑆</m:t>
                      </m:r>
                      <m:r>
                        <a:rPr lang="en-IN" sz="2100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IN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IN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IN" sz="2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2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IN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,∅,</m:t>
                      </m:r>
                      <m:d>
                        <m:dPr>
                          <m:begChr m:val="{"/>
                          <m:endChr m:val="}"/>
                          <m:ctrlPr>
                            <a:rPr lang="en-IN" sz="2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IN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begChr m:val="{"/>
                          <m:endChr m:val="}"/>
                          <m:ctrlPr>
                            <a:rPr lang="en-IN" sz="2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IN" sz="21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IN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…{</m:t>
                      </m:r>
                      <m:sSub>
                        <m:sSubPr>
                          <m:ctrlPr>
                            <a:rPr lang="en-IN" sz="2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2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IN" sz="21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IN" sz="21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})</m:t>
                      </m:r>
                    </m:oMath>
                  </m:oMathPara>
                </a14:m>
                <a:endParaRPr lang="en-IN" sz="2100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A8FA4E4-9A7B-47F9-B401-86DE30D179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214" y="2204836"/>
                <a:ext cx="7655561" cy="2965532"/>
              </a:xfrm>
              <a:prstGeom prst="rect">
                <a:avLst/>
              </a:prstGeom>
              <a:blipFill>
                <a:blip r:embed="rId5"/>
                <a:stretch>
                  <a:fillRect l="-955" t="-1235" r="-398" b="-24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1636A907-E925-4899-9FD6-AB4BD8EDE58D}"/>
              </a:ext>
            </a:extLst>
          </p:cNvPr>
          <p:cNvSpPr txBox="1"/>
          <p:nvPr/>
        </p:nvSpPr>
        <p:spPr>
          <a:xfrm>
            <a:off x="8397240" y="1036455"/>
            <a:ext cx="3271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BATS (1, {3,1}, 1, {12})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DF4E539-3F59-4F2F-AFD4-0CB2B88346AF}"/>
              </a:ext>
            </a:extLst>
          </p:cNvPr>
          <p:cNvSpPr/>
          <p:nvPr/>
        </p:nvSpPr>
        <p:spPr>
          <a:xfrm>
            <a:off x="393455" y="5114184"/>
            <a:ext cx="7769077" cy="160424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D4C3B5-8C2E-499E-AE63-BF301B4CC68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073" t="37762" r="579" b="1119"/>
          <a:stretch/>
        </p:blipFill>
        <p:spPr>
          <a:xfrm>
            <a:off x="542826" y="1107673"/>
            <a:ext cx="7562949" cy="515985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DC49CF-6BEE-4872-9D4D-5DC230D85DBB}"/>
              </a:ext>
            </a:extLst>
          </p:cNvPr>
          <p:cNvSpPr txBox="1"/>
          <p:nvPr/>
        </p:nvSpPr>
        <p:spPr>
          <a:xfrm>
            <a:off x="8397240" y="5916304"/>
            <a:ext cx="259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MAPE:</a:t>
            </a:r>
            <a:r>
              <a:rPr lang="en-IN" sz="2000" dirty="0">
                <a:solidFill>
                  <a:schemeClr val="bg1"/>
                </a:solidFill>
              </a:rPr>
              <a:t> </a:t>
            </a:r>
            <a:r>
              <a:rPr lang="en-IN" sz="2000" b="1" dirty="0">
                <a:solidFill>
                  <a:schemeClr val="bg1"/>
                </a:solidFill>
              </a:rPr>
              <a:t>668.90047</a:t>
            </a:r>
            <a:endParaRPr lang="en-IN" sz="20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692339-B633-4A82-BACA-9BAD1B94980C}"/>
              </a:ext>
            </a:extLst>
          </p:cNvPr>
          <p:cNvSpPr txBox="1"/>
          <p:nvPr/>
        </p:nvSpPr>
        <p:spPr>
          <a:xfrm>
            <a:off x="8397240" y="1568549"/>
            <a:ext cx="34580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Let {</a:t>
            </a:r>
            <a:r>
              <a:rPr lang="en-US" sz="2000" dirty="0" err="1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y</a:t>
            </a:r>
            <a:r>
              <a:rPr lang="en-US" sz="2000" baseline="-2500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t</a:t>
            </a:r>
            <a:r>
              <a:rPr lang="en-US" sz="2000" baseline="-250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US" sz="200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} be the observation at time t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8A14B4-007C-45AD-BC55-8DE69C11AEAC}"/>
                  </a:ext>
                </a:extLst>
              </p:cNvPr>
              <p:cNvSpPr txBox="1"/>
              <p:nvPr/>
            </p:nvSpPr>
            <p:spPr>
              <a:xfrm>
                <a:off x="8461449" y="2300996"/>
                <a:ext cx="3458062" cy="2556000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19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IN" sz="19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19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IN" sz="19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IN" sz="1900" b="0" i="1" smtClean="0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19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9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1900" b="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IN" sz="1900" dirty="0">
                  <a:solidFill>
                    <a:schemeClr val="bg1"/>
                  </a:solidFill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IN" sz="19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IN" sz="19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IN" sz="19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</m:sub>
                        <m:sup>
                          <m:d>
                            <m:dPr>
                              <m:ctrlPr>
                                <a:rPr lang="en-IN" sz="19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1900" i="1">
                                  <a:solidFill>
                                    <a:schemeClr val="bg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IN" sz="19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19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9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IN" sz="19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  <m:r>
                            <a:rPr lang="en-IN" sz="19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IN" sz="19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19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9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IN" sz="19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  <m:r>
                            <a:rPr lang="en-IN" sz="19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IN" sz="19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19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9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IN" sz="19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  <m:r>
                            <a:rPr lang="en-IN" sz="19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</m:t>
                          </m:r>
                          <m:r>
                            <a:rPr lang="en-IN" sz="19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IN" sz="19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19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9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IN" sz="19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IN" sz="19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19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9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IN" sz="19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IN" sz="19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IN" sz="19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9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𝑙</m:t>
                        </m:r>
                      </m:e>
                      <m:sub>
                        <m:r>
                          <a:rPr lang="en-IN" sz="19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  <m:r>
                          <a:rPr lang="en-IN" sz="19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IN" sz="19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IN" sz="19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9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IN" sz="19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  <m:r>
                          <a:rPr lang="en-IN" sz="19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−1 </m:t>
                        </m:r>
                      </m:sub>
                    </m:sSub>
                    <m:r>
                      <a:rPr lang="en-IN" sz="19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+0.1065</m:t>
                    </m:r>
                    <m:sSub>
                      <m:sSubPr>
                        <m:ctrlPr>
                          <a:rPr lang="en-IN" sz="19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9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en-IN" sz="19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IN" sz="19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9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9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IN" sz="19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N" sz="19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19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9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IN" sz="19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  <m:r>
                            <a:rPr lang="en-IN" sz="19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−1 </m:t>
                          </m:r>
                        </m:sub>
                      </m:sSub>
                      <m:r>
                        <a:rPr lang="en-IN" sz="19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+0.000164</m:t>
                      </m:r>
                      <m:sSub>
                        <m:sSubPr>
                          <m:ctrlPr>
                            <a:rPr lang="en-IN" sz="19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9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IN" sz="19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N" sz="19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IN" sz="19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9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9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IN" sz="19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N" sz="19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IN" sz="19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9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IN" sz="19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  <m:r>
                            <a:rPr lang="en-IN" sz="19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</m:t>
                          </m:r>
                          <m:r>
                            <a:rPr lang="en-IN" sz="19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IN" sz="19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−0.07608</m:t>
                      </m:r>
                      <m:sSub>
                        <m:sSubPr>
                          <m:ctrlPr>
                            <a:rPr lang="en-IN" sz="19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9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IN" sz="19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IN" sz="19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900" i="1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9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IN" sz="19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N" sz="19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=0.91448</m:t>
                      </m:r>
                      <m:sSub>
                        <m:sSubPr>
                          <m:ctrlPr>
                            <a:rPr lang="en-IN" sz="19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9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IN" sz="19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  <m:r>
                            <a:rPr lang="en-IN" sz="19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IN" sz="1900" i="1" dirty="0">
                  <a:solidFill>
                    <a:schemeClr val="bg1"/>
                  </a:solidFill>
                  <a:effectLst/>
                  <a:latin typeface="Cambria Math" panose="02040503050406030204" pitchFamily="18" charset="0"/>
                  <a:ea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N" sz="19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−0.3654</m:t>
                      </m:r>
                      <m:sSub>
                        <m:sSubPr>
                          <m:ctrlPr>
                            <a:rPr lang="en-IN" sz="19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9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IN" sz="19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  <m:r>
                            <a:rPr lang="en-IN" sz="19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−2</m:t>
                          </m:r>
                        </m:sub>
                      </m:sSub>
                      <m:r>
                        <a:rPr lang="en-IN" sz="19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−0.0321</m:t>
                      </m:r>
                      <m:sSub>
                        <m:sSubPr>
                          <m:ctrlPr>
                            <a:rPr lang="en-IN" sz="19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9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IN" sz="19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  <m:r>
                            <a:rPr lang="en-IN" sz="19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−3</m:t>
                          </m:r>
                        </m:sub>
                      </m:sSub>
                      <m:r>
                        <a:rPr lang="en-IN" sz="19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−0.0647</m:t>
                      </m:r>
                      <m:sSub>
                        <m:sSubPr>
                          <m:ctrlPr>
                            <a:rPr lang="en-IN" sz="19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9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IN" sz="19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  <m:r>
                            <a:rPr lang="en-IN" sz="19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IN" sz="1900" i="1"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IN" sz="19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9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IN" sz="1900" i="1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IN" sz="19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en-IN" sz="19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en-IN" sz="190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48A14B4-007C-45AD-BC55-8DE69C11A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449" y="2300996"/>
                <a:ext cx="3458062" cy="25560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1905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hlinkClick r:id="rId8" action="ppaction://hlinksldjump"/>
            <a:extLst>
              <a:ext uri="{FF2B5EF4-FFF2-40B4-BE49-F238E27FC236}">
                <a16:creationId xmlns:a16="http://schemas.microsoft.com/office/drawing/2014/main" id="{1C8C05B5-BE7A-48BF-9575-F0831E030553}"/>
              </a:ext>
            </a:extLst>
          </p:cNvPr>
          <p:cNvSpPr txBox="1"/>
          <p:nvPr/>
        </p:nvSpPr>
        <p:spPr>
          <a:xfrm>
            <a:off x="10271760" y="6458384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Candidate Models</a:t>
            </a:r>
          </a:p>
        </p:txBody>
      </p:sp>
    </p:spTree>
    <p:extLst>
      <p:ext uri="{BB962C8B-B14F-4D97-AF65-F5344CB8AC3E}">
        <p14:creationId xmlns:p14="http://schemas.microsoft.com/office/powerpoint/2010/main" val="3230911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AD9334-04AE-4AB3-8E55-3F5ACEFE6B75}"/>
              </a:ext>
            </a:extLst>
          </p:cNvPr>
          <p:cNvSpPr txBox="1"/>
          <p:nvPr/>
        </p:nvSpPr>
        <p:spPr>
          <a:xfrm>
            <a:off x="0" y="180898"/>
            <a:ext cx="12192000" cy="584775"/>
          </a:xfrm>
          <a:prstGeom prst="rect">
            <a:avLst/>
          </a:prstGeom>
          <a:solidFill>
            <a:schemeClr val="tx1">
              <a:lumMod val="95000"/>
              <a:lumOff val="5000"/>
              <a:alpha val="22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SARIMAX Model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3A502F5-F1CC-42CE-935A-712734563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" idx="1"/>
          </p:cNvCxnSpPr>
          <p:nvPr/>
        </p:nvCxnSpPr>
        <p:spPr>
          <a:xfrm>
            <a:off x="0" y="473286"/>
            <a:ext cx="4138900" cy="2200"/>
          </a:xfrm>
          <a:prstGeom prst="line">
            <a:avLst/>
          </a:prstGeom>
          <a:ln w="25400">
            <a:solidFill>
              <a:schemeClr val="bg1"/>
            </a:solidFill>
            <a:tail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3160B4F-C4E0-47B6-828A-DC61951B2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 w="25400">
            <a:solidFill>
              <a:schemeClr val="bg1"/>
            </a:solidFill>
            <a:head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7D880CA-F2A1-431F-A15D-8D647EE3189B}"/>
              </a:ext>
            </a:extLst>
          </p:cNvPr>
          <p:cNvSpPr txBox="1"/>
          <p:nvPr/>
        </p:nvSpPr>
        <p:spPr>
          <a:xfrm>
            <a:off x="8397239" y="1077695"/>
            <a:ext cx="4086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</a:rPr>
              <a:t>ARIMA(2,1,1)(1,1,1) [12]with exogeneous variable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C3369C-D6A4-40C6-8A05-1EF593361041}"/>
              </a:ext>
            </a:extLst>
          </p:cNvPr>
          <p:cNvSpPr txBox="1"/>
          <p:nvPr/>
        </p:nvSpPr>
        <p:spPr>
          <a:xfrm>
            <a:off x="8397240" y="5916304"/>
            <a:ext cx="259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chemeClr val="bg1"/>
                </a:solidFill>
              </a:rPr>
              <a:t>MAPE:</a:t>
            </a:r>
            <a:r>
              <a:rPr lang="en-IN" sz="2000" dirty="0">
                <a:solidFill>
                  <a:schemeClr val="bg1"/>
                </a:solidFill>
              </a:rPr>
              <a:t> </a:t>
            </a:r>
            <a:r>
              <a:rPr lang="en-IN" sz="2000" b="1" dirty="0">
                <a:solidFill>
                  <a:schemeClr val="bg1"/>
                </a:solidFill>
              </a:rPr>
              <a:t>503.06676</a:t>
            </a:r>
            <a:endParaRPr lang="en-IN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183537-8EE6-4EE8-8110-F7ACB22785FC}"/>
                  </a:ext>
                </a:extLst>
              </p:cNvPr>
              <p:cNvSpPr txBox="1"/>
              <p:nvPr/>
            </p:nvSpPr>
            <p:spPr>
              <a:xfrm>
                <a:off x="8397240" y="4829656"/>
                <a:ext cx="358648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dirty="0">
                    <a:solidFill>
                      <a:schemeClr val="bg1"/>
                    </a:solidFill>
                  </a:rPr>
                  <a:t>Ljung Box Test on Residuals: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I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sz="2000" dirty="0">
                    <a:solidFill>
                      <a:schemeClr val="bg1"/>
                    </a:solidFill>
                  </a:rPr>
                  <a:t>: Residuals are </a:t>
                </a:r>
                <a:r>
                  <a:rPr lang="en-IN" sz="2000" b="1" dirty="0">
                    <a:solidFill>
                      <a:schemeClr val="bg1"/>
                    </a:solidFill>
                  </a:rPr>
                  <a:t>uncorrelated</a:t>
                </a:r>
              </a:p>
              <a:p>
                <a:r>
                  <a:rPr lang="en-IN" sz="2000" dirty="0">
                    <a:solidFill>
                      <a:schemeClr val="bg1"/>
                    </a:solidFill>
                  </a:rPr>
                  <a:t>p-value: </a:t>
                </a:r>
                <a:r>
                  <a:rPr lang="en-IN" sz="2000" b="1" dirty="0">
                    <a:solidFill>
                      <a:schemeClr val="bg1"/>
                    </a:solidFill>
                  </a:rPr>
                  <a:t>0.2722</a:t>
                </a:r>
                <a:endParaRPr lang="en-IN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183537-8EE6-4EE8-8110-F7ACB2278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240" y="4829656"/>
                <a:ext cx="3586480" cy="1015663"/>
              </a:xfrm>
              <a:prstGeom prst="rect">
                <a:avLst/>
              </a:prstGeom>
              <a:blipFill>
                <a:blip r:embed="rId4"/>
                <a:stretch>
                  <a:fillRect l="-1871" t="-2994" b="-95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FD2E468D-5841-4F53-AF68-B08690D51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880" y="1668268"/>
            <a:ext cx="7184019" cy="4082059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A5F6EDB-1280-4A3A-9E85-D4F7888805F3}"/>
              </a:ext>
            </a:extLst>
          </p:cNvPr>
          <p:cNvCxnSpPr>
            <a:cxnSpLocks/>
          </p:cNvCxnSpPr>
          <p:nvPr/>
        </p:nvCxnSpPr>
        <p:spPr>
          <a:xfrm>
            <a:off x="4538870" y="3074504"/>
            <a:ext cx="0" cy="175515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5461D1F-E928-4631-99BE-BAAC77DEA5D6}"/>
              </a:ext>
            </a:extLst>
          </p:cNvPr>
          <p:cNvCxnSpPr>
            <a:cxnSpLocks/>
          </p:cNvCxnSpPr>
          <p:nvPr/>
        </p:nvCxnSpPr>
        <p:spPr>
          <a:xfrm>
            <a:off x="3965825" y="3074504"/>
            <a:ext cx="0" cy="199800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36A078A1-ABE8-45FB-A9D5-3D67218CC82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666" t="28682" r="1438" b="9206"/>
          <a:stretch/>
        </p:blipFill>
        <p:spPr>
          <a:xfrm>
            <a:off x="436880" y="1107673"/>
            <a:ext cx="7772020" cy="5302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7E1CCF-828A-4179-94E4-23F555586F0C}"/>
                  </a:ext>
                </a:extLst>
              </p:cNvPr>
              <p:cNvSpPr txBox="1"/>
              <p:nvPr/>
            </p:nvSpPr>
            <p:spPr>
              <a:xfrm>
                <a:off x="8397240" y="1908692"/>
                <a:ext cx="3723640" cy="16367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Mangal" panose="02040503050203030202" pitchFamily="18" charset="0"/>
                  </a:rPr>
                  <a:t>Let {</a:t>
                </a:r>
                <a:r>
                  <a:rPr lang="en-US" sz="2000" dirty="0" err="1">
                    <a:solidFill>
                      <a:srgbClr val="FFFFFF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Mangal" panose="02040503050203030202" pitchFamily="18" charset="0"/>
                  </a:rPr>
                  <a:t>Y</a:t>
                </a:r>
                <a:r>
                  <a:rPr lang="en-US" sz="2000" baseline="-25000" dirty="0" err="1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Mangal" panose="02040503050203030202" pitchFamily="18" charset="0"/>
                  </a:rPr>
                  <a:t>t</a:t>
                </a:r>
                <a:r>
                  <a:rPr lang="en-US" sz="2000" baseline="-25000" dirty="0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Mangal" panose="02040503050203030202" pitchFamily="18" charset="0"/>
                  </a:rPr>
                  <a:t> </a:t>
                </a:r>
                <a:r>
                  <a:rPr lang="en-US" sz="2000" dirty="0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Mangal" panose="02040503050203030202" pitchFamily="18" charset="0"/>
                  </a:rPr>
                  <a:t>} be ice extent time series</a:t>
                </a:r>
                <a:endParaRPr lang="en-IN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IN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p>
                        <m:r>
                          <a:rPr lang="en-US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=1, </m:t>
                        </m:r>
                        <m:r>
                          <a:rPr lang="en-US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𝐷</m:t>
                        </m:r>
                        <m:r>
                          <a:rPr lang="en-US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=12</m:t>
                        </m:r>
                      </m:sup>
                    </m:sSup>
                    <m:sSub>
                      <m:sSubPr>
                        <m:ctrlPr>
                          <a:rPr lang="en-IN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Mangal" panose="02040503050203030202" pitchFamily="18" charset="0"/>
                  </a:rPr>
                  <a:t> </a:t>
                </a:r>
              </a:p>
              <a:p>
                <a:r>
                  <a:rPr lang="en-US" sz="2000" dirty="0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Mangal" panose="02040503050203030202" pitchFamily="18" charset="0"/>
                  </a:rPr>
                  <a:t>Let {</a:t>
                </a:r>
                <a:r>
                  <a:rPr lang="en-US" sz="2000" dirty="0" err="1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Mangal" panose="02040503050203030202" pitchFamily="18" charset="0"/>
                  </a:rPr>
                  <a:t>X</a:t>
                </a:r>
                <a:r>
                  <a:rPr lang="en-US" sz="2000" baseline="-25000" dirty="0" err="1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Mangal" panose="02040503050203030202" pitchFamily="18" charset="0"/>
                  </a:rPr>
                  <a:t>t</a:t>
                </a:r>
                <a:r>
                  <a:rPr lang="en-US" sz="2000" baseline="-25000" dirty="0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Mangal" panose="02040503050203030202" pitchFamily="18" charset="0"/>
                  </a:rPr>
                  <a:t> </a:t>
                </a:r>
                <a:r>
                  <a:rPr lang="en-US" sz="2000" dirty="0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Mangal" panose="02040503050203030202" pitchFamily="18" charset="0"/>
                  </a:rPr>
                  <a:t>} be temperature time series</a:t>
                </a:r>
                <a:endParaRPr lang="en-IN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  <a:p>
                <a:endParaRPr lang="en-IN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Mangal" panose="02040503050203030202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37E1CCF-828A-4179-94E4-23F555586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240" y="1908692"/>
                <a:ext cx="3723640" cy="1636730"/>
              </a:xfrm>
              <a:prstGeom prst="rect">
                <a:avLst/>
              </a:prstGeom>
              <a:blipFill>
                <a:blip r:embed="rId7"/>
                <a:stretch>
                  <a:fillRect l="-1803" t="-223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7612E8-978D-464B-9C63-A7257CCD0442}"/>
                  </a:ext>
                </a:extLst>
              </p:cNvPr>
              <p:cNvSpPr txBox="1"/>
              <p:nvPr/>
            </p:nvSpPr>
            <p:spPr>
              <a:xfrm>
                <a:off x="8487943" y="3232080"/>
                <a:ext cx="3458062" cy="1586203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−0.83</m:t>
                    </m:r>
                    <m:r>
                      <a:rPr lang="en-IN" sz="20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42</m:t>
                    </m:r>
                    <m:sSub>
                      <m:sSubPr>
                        <m:ctrlPr>
                          <a:rPr lang="en-IN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IN" sz="20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0.2681</m:t>
                    </m:r>
                    <m:sSub>
                      <m:sSubPr>
                        <m:ctrlPr>
                          <a:rPr lang="en-IN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−2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+0.1</m:t>
                    </m:r>
                    <m:r>
                      <a:rPr lang="en-IN" sz="20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513</m:t>
                    </m:r>
                    <m:sSub>
                      <m:sSubPr>
                        <m:ctrlPr>
                          <a:rPr lang="en-IN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−12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Mangal" panose="02040503050203030202" pitchFamily="18" charset="0"/>
                  </a:rPr>
                  <a:t> </a:t>
                </a:r>
                <a:endParaRPr lang="en-IN" sz="20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Mangal" panose="02040503050203030202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IN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IN" sz="20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0.92</m:t>
                    </m:r>
                    <m:r>
                      <a:rPr lang="en-IN" sz="20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13</m:t>
                    </m:r>
                    <m:sSub>
                      <m:sSubPr>
                        <m:ctrlPr>
                          <a:rPr lang="en-IN" sz="20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IN" sz="20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0.5</m:t>
                    </m:r>
                    <m:r>
                      <a:rPr lang="en-IN" sz="20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201</m:t>
                    </m:r>
                    <m:sSub>
                      <m:sSubPr>
                        <m:ctrlPr>
                          <a:rPr lang="en-IN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−12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Mangal" panose="02040503050203030202" pitchFamily="18" charset="0"/>
                  </a:rPr>
                  <a:t> </a:t>
                </a:r>
                <a:r>
                  <a:rPr 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Mangal" panose="02040503050203030202" pitchFamily="18" charset="0"/>
                  </a:rPr>
                  <a:t>- 8136.535</a:t>
                </a:r>
                <a:r>
                  <a:rPr lang="en-US" sz="2000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Mangal" panose="02040503050203030202" pitchFamily="18" charset="0"/>
                  </a:rPr>
                  <a:t> </a:t>
                </a:r>
                <a:r>
                  <a:rPr lang="en-US" sz="2000" dirty="0" err="1">
                    <a:solidFill>
                      <a:srgbClr val="FFFFFF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Mangal" panose="02040503050203030202" pitchFamily="18" charset="0"/>
                  </a:rPr>
                  <a:t>X</a:t>
                </a:r>
                <a:r>
                  <a:rPr lang="en-US" sz="2000" baseline="-25000" dirty="0" err="1">
                    <a:solidFill>
                      <a:srgbClr val="FFFFFF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Mangal" panose="02040503050203030202" pitchFamily="18" charset="0"/>
                  </a:rPr>
                  <a:t>t</a:t>
                </a:r>
                <a:endParaRPr lang="en-IN" sz="20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Mangal" panose="02040503050203030202" pitchFamily="18" charset="0"/>
                </a:endParaRPr>
              </a:p>
              <a:p>
                <a:endParaRPr lang="en-IN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17612E8-978D-464B-9C63-A7257CCD0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7943" y="3232080"/>
                <a:ext cx="3458062" cy="158620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1905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hlinkClick r:id="rId9" action="ppaction://hlinksldjump"/>
            <a:extLst>
              <a:ext uri="{FF2B5EF4-FFF2-40B4-BE49-F238E27FC236}">
                <a16:creationId xmlns:a16="http://schemas.microsoft.com/office/drawing/2014/main" id="{1BFBE1F0-33A0-4672-89F8-929F0E097324}"/>
              </a:ext>
            </a:extLst>
          </p:cNvPr>
          <p:cNvSpPr txBox="1"/>
          <p:nvPr/>
        </p:nvSpPr>
        <p:spPr>
          <a:xfrm>
            <a:off x="10271760" y="6458384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u="sng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Candidate Models</a:t>
            </a:r>
          </a:p>
        </p:txBody>
      </p:sp>
    </p:spTree>
    <p:extLst>
      <p:ext uri="{BB962C8B-B14F-4D97-AF65-F5344CB8AC3E}">
        <p14:creationId xmlns:p14="http://schemas.microsoft.com/office/powerpoint/2010/main" val="58166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B36868-37A2-4308-BACD-80CA3B40EDBB}"/>
              </a:ext>
            </a:extLst>
          </p:cNvPr>
          <p:cNvSpPr txBox="1"/>
          <p:nvPr/>
        </p:nvSpPr>
        <p:spPr>
          <a:xfrm>
            <a:off x="0" y="180898"/>
            <a:ext cx="12192000" cy="584775"/>
          </a:xfrm>
          <a:prstGeom prst="rect">
            <a:avLst/>
          </a:prstGeom>
          <a:solidFill>
            <a:schemeClr val="tx1">
              <a:lumMod val="95000"/>
              <a:lumOff val="5000"/>
              <a:alpha val="22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Forecast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EAC371D-CB8A-4B52-829B-FF74D4BD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" idx="1"/>
          </p:cNvCxnSpPr>
          <p:nvPr/>
        </p:nvCxnSpPr>
        <p:spPr>
          <a:xfrm>
            <a:off x="0" y="473286"/>
            <a:ext cx="4138900" cy="2200"/>
          </a:xfrm>
          <a:prstGeom prst="line">
            <a:avLst/>
          </a:prstGeom>
          <a:ln w="25400">
            <a:solidFill>
              <a:schemeClr val="bg1"/>
            </a:solidFill>
            <a:tail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1F5EECD-6F19-4CBE-A9CF-88B782071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 w="25400">
            <a:solidFill>
              <a:schemeClr val="bg1"/>
            </a:solidFill>
            <a:head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77504AF-1BCC-462B-827D-57A98787F6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97" t="13767" r="936" b="1160"/>
          <a:stretch/>
        </p:blipFill>
        <p:spPr>
          <a:xfrm>
            <a:off x="1258143" y="1107673"/>
            <a:ext cx="6244275" cy="5630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819FDC2-DAD0-47DC-B15A-84FF7B2EEB32}"/>
              </a:ext>
            </a:extLst>
          </p:cNvPr>
          <p:cNvSpPr/>
          <p:nvPr/>
        </p:nvSpPr>
        <p:spPr>
          <a:xfrm>
            <a:off x="1123122" y="6231739"/>
            <a:ext cx="6579704" cy="60605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ADAB4B-842E-4956-BF53-3E9CE591A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81" y="1107673"/>
            <a:ext cx="7772400" cy="51442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76C0B11-564C-4303-894F-A4D91BBD1BD8}"/>
              </a:ext>
            </a:extLst>
          </p:cNvPr>
          <p:cNvSpPr/>
          <p:nvPr/>
        </p:nvSpPr>
        <p:spPr>
          <a:xfrm>
            <a:off x="228600" y="765673"/>
            <a:ext cx="8650705" cy="581340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7162AD2-A7F2-40B4-BE9A-4AC72C461A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0850427"/>
              </p:ext>
            </p:extLst>
          </p:nvPr>
        </p:nvGraphicFramePr>
        <p:xfrm>
          <a:off x="494080" y="1263742"/>
          <a:ext cx="3540068" cy="4967997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1932796">
                  <a:extLst>
                    <a:ext uri="{9D8B030D-6E8A-4147-A177-3AD203B41FA5}">
                      <a16:colId xmlns:a16="http://schemas.microsoft.com/office/drawing/2014/main" val="370761639"/>
                    </a:ext>
                  </a:extLst>
                </a:gridCol>
                <a:gridCol w="1607272">
                  <a:extLst>
                    <a:ext uri="{9D8B030D-6E8A-4147-A177-3AD203B41FA5}">
                      <a16:colId xmlns:a16="http://schemas.microsoft.com/office/drawing/2014/main" val="3850412233"/>
                    </a:ext>
                  </a:extLst>
                </a:gridCol>
              </a:tblGrid>
              <a:tr h="512843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800" b="1" u="none" strike="noStrike" dirty="0">
                          <a:effectLst/>
                        </a:rPr>
                        <a:t>Time</a:t>
                      </a:r>
                      <a:endParaRPr lang="en-IN" sz="3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800" b="1" u="none" strike="noStrike" dirty="0">
                          <a:effectLst/>
                        </a:rPr>
                        <a:t>Forecast</a:t>
                      </a:r>
                      <a:endParaRPr lang="en-IN" sz="3200" b="1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7042878"/>
                  </a:ext>
                </a:extLst>
              </a:tr>
              <a:tr h="36972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u="none" strike="noStrike">
                          <a:effectLst/>
                        </a:rPr>
                        <a:t>Sep-20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u="none" strike="noStrike" dirty="0">
                          <a:effectLst/>
                        </a:rPr>
                        <a:t>218749.978</a:t>
                      </a:r>
                      <a:endParaRPr lang="en-IN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64195844"/>
                  </a:ext>
                </a:extLst>
              </a:tr>
              <a:tr h="36972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u="none" strike="noStrike" dirty="0">
                          <a:effectLst/>
                        </a:rPr>
                        <a:t>Oct-20</a:t>
                      </a:r>
                      <a:endParaRPr lang="en-IN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u="none" strike="noStrike">
                          <a:effectLst/>
                        </a:rPr>
                        <a:t>284244.078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8939401"/>
                  </a:ext>
                </a:extLst>
              </a:tr>
              <a:tr h="38165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u="none" strike="noStrike" dirty="0">
                          <a:effectLst/>
                        </a:rPr>
                        <a:t>Nov-20</a:t>
                      </a:r>
                      <a:endParaRPr lang="en-IN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u="none" strike="noStrike">
                          <a:effectLst/>
                        </a:rPr>
                        <a:t>295618.026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871396"/>
                  </a:ext>
                </a:extLst>
              </a:tr>
              <a:tr h="353576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u="none" strike="noStrike" dirty="0">
                          <a:effectLst/>
                        </a:rPr>
                        <a:t>Dec-20</a:t>
                      </a:r>
                      <a:endParaRPr lang="en-IN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u="none" strike="noStrike">
                          <a:effectLst/>
                        </a:rPr>
                        <a:t>329238.037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42024844"/>
                  </a:ext>
                </a:extLst>
              </a:tr>
              <a:tr h="380478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u="none" strike="noStrike">
                          <a:effectLst/>
                        </a:rPr>
                        <a:t>Jan-21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u="none" strike="noStrike">
                          <a:effectLst/>
                        </a:rPr>
                        <a:t>366646.348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5717881"/>
                  </a:ext>
                </a:extLst>
              </a:tr>
              <a:tr h="36972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u="none" strike="noStrike">
                          <a:effectLst/>
                        </a:rPr>
                        <a:t>Feb-21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384654.577</a:t>
                      </a:r>
                      <a:endParaRPr lang="en-IN" sz="3200" b="0" i="0" u="none" strike="noStrike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841410"/>
                  </a:ext>
                </a:extLst>
              </a:tr>
              <a:tr h="36972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u="none" strike="noStrike">
                          <a:effectLst/>
                        </a:rPr>
                        <a:t>Mar-21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u="none" strike="noStrike">
                          <a:effectLst/>
                        </a:rPr>
                        <a:t>344780.47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7648607"/>
                  </a:ext>
                </a:extLst>
              </a:tr>
              <a:tr h="36972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u="none" strike="noStrike">
                          <a:effectLst/>
                        </a:rPr>
                        <a:t>Apr-21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u="none" strike="noStrike">
                          <a:effectLst/>
                        </a:rPr>
                        <a:t>270060.31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1766914"/>
                  </a:ext>
                </a:extLst>
              </a:tr>
              <a:tr h="36972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u="none" strike="noStrike">
                          <a:effectLst/>
                        </a:rPr>
                        <a:t>May-21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u="none" strike="noStrike">
                          <a:effectLst/>
                        </a:rPr>
                        <a:t>190462.763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8778920"/>
                  </a:ext>
                </a:extLst>
              </a:tr>
              <a:tr h="36972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u="none" strike="noStrike">
                          <a:effectLst/>
                        </a:rPr>
                        <a:t>Jun-21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u="none" strike="noStrike">
                          <a:effectLst/>
                        </a:rPr>
                        <a:t>59101.733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4307639"/>
                  </a:ext>
                </a:extLst>
              </a:tr>
              <a:tr h="36972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u="none" strike="noStrike">
                          <a:effectLst/>
                        </a:rPr>
                        <a:t>Jul-21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u="none" strike="noStrike" dirty="0">
                          <a:effectLst/>
                        </a:rPr>
                        <a:t>7430.621</a:t>
                      </a:r>
                      <a:endParaRPr lang="en-IN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6584211"/>
                  </a:ext>
                </a:extLst>
              </a:tr>
              <a:tr h="381650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u="none" strike="noStrike">
                          <a:effectLst/>
                        </a:rPr>
                        <a:t>Aug-21</a:t>
                      </a:r>
                      <a:endParaRPr lang="en-IN" sz="32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000" u="none" strike="noStrike" dirty="0">
                          <a:effectLst/>
                        </a:rPr>
                        <a:t>55936.685</a:t>
                      </a:r>
                      <a:endParaRPr lang="en-IN" sz="3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097193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D5F9616-12D3-4819-8998-5B8A24DF26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5376737"/>
              </p:ext>
            </p:extLst>
          </p:nvPr>
        </p:nvGraphicFramePr>
        <p:xfrm>
          <a:off x="4051073" y="3037198"/>
          <a:ext cx="4649766" cy="1265016"/>
        </p:xfrm>
        <a:graphic>
          <a:graphicData uri="http://schemas.openxmlformats.org/drawingml/2006/table">
            <a:tbl>
              <a:tblPr>
                <a:tableStyleId>{21E4AEA4-8DFA-4A89-87EB-49C32662AFE0}</a:tableStyleId>
              </a:tblPr>
              <a:tblGrid>
                <a:gridCol w="2770188">
                  <a:extLst>
                    <a:ext uri="{9D8B030D-6E8A-4147-A177-3AD203B41FA5}">
                      <a16:colId xmlns:a16="http://schemas.microsoft.com/office/drawing/2014/main" val="278368748"/>
                    </a:ext>
                  </a:extLst>
                </a:gridCol>
                <a:gridCol w="1879578">
                  <a:extLst>
                    <a:ext uri="{9D8B030D-6E8A-4147-A177-3AD203B41FA5}">
                      <a16:colId xmlns:a16="http://schemas.microsoft.com/office/drawing/2014/main" val="3624065879"/>
                    </a:ext>
                  </a:extLst>
                </a:gridCol>
              </a:tblGrid>
              <a:tr h="351854">
                <a:tc gridSpan="2"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300" b="1" i="0" u="none" strike="noStrike" dirty="0">
                          <a:effectLst/>
                          <a:latin typeface="+mn-lt"/>
                        </a:rPr>
                        <a:t>For September 2020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IN" sz="22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46324525"/>
                  </a:ext>
                </a:extLst>
              </a:tr>
              <a:tr h="448731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200" u="none" strike="noStrike" dirty="0">
                          <a:effectLst/>
                          <a:latin typeface="+mn-lt"/>
                        </a:rPr>
                        <a:t>Actual Extent (in </a:t>
                      </a:r>
                      <a:r>
                        <a:rPr lang="en-IN" sz="2200" u="none" strike="noStrike" dirty="0" err="1">
                          <a:effectLst/>
                          <a:latin typeface="+mn-lt"/>
                        </a:rPr>
                        <a:t>sq</a:t>
                      </a:r>
                      <a:r>
                        <a:rPr lang="en-IN" sz="2200" u="none" strike="noStrike" dirty="0">
                          <a:effectLst/>
                          <a:latin typeface="+mn-lt"/>
                        </a:rPr>
                        <a:t> km)</a:t>
                      </a:r>
                      <a:endParaRPr lang="en-IN" sz="2200" b="0" i="0" u="none" strike="noStrike" dirty="0"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200" u="none" strike="noStrike" dirty="0">
                          <a:effectLst/>
                          <a:latin typeface="+mn-lt"/>
                        </a:rPr>
                        <a:t>239563.276</a:t>
                      </a:r>
                      <a:endParaRPr lang="en-IN" sz="2200" b="0" i="0" u="none" strike="noStrike" dirty="0"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1823406"/>
                  </a:ext>
                </a:extLst>
              </a:tr>
              <a:tr h="459415"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200" u="none" strike="noStrike" dirty="0">
                          <a:effectLst/>
                          <a:latin typeface="+mn-lt"/>
                        </a:rPr>
                        <a:t>Percentage Error</a:t>
                      </a:r>
                      <a:endParaRPr lang="en-IN" sz="2200" b="0" i="0" u="none" strike="noStrike" dirty="0"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2200" u="none" strike="noStrike" dirty="0">
                          <a:effectLst/>
                          <a:latin typeface="+mn-lt"/>
                        </a:rPr>
                        <a:t>8.69%</a:t>
                      </a:r>
                      <a:endParaRPr lang="en-IN" sz="2200" b="0" i="0" u="none" strike="noStrike" dirty="0">
                        <a:effectLst/>
                        <a:latin typeface="+mn-lt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69745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25D22B-C721-4E61-923A-3C66848FA77B}"/>
                  </a:ext>
                </a:extLst>
              </p:cNvPr>
              <p:cNvSpPr txBox="1"/>
              <p:nvPr/>
            </p:nvSpPr>
            <p:spPr>
              <a:xfrm>
                <a:off x="8388025" y="5359334"/>
                <a:ext cx="358648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2000" dirty="0">
                    <a:solidFill>
                      <a:schemeClr val="bg1"/>
                    </a:solidFill>
                  </a:rPr>
                  <a:t>Ljung Box Test on Residuals: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IN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sz="2000" dirty="0">
                    <a:solidFill>
                      <a:schemeClr val="bg1"/>
                    </a:solidFill>
                  </a:rPr>
                  <a:t>: Residuals are </a:t>
                </a:r>
                <a:r>
                  <a:rPr lang="en-IN" sz="2000" b="1" dirty="0">
                    <a:solidFill>
                      <a:schemeClr val="bg1"/>
                    </a:solidFill>
                  </a:rPr>
                  <a:t>uncorrelated</a:t>
                </a:r>
              </a:p>
              <a:p>
                <a:r>
                  <a:rPr lang="en-IN" sz="2000" dirty="0">
                    <a:solidFill>
                      <a:schemeClr val="bg1"/>
                    </a:solidFill>
                  </a:rPr>
                  <a:t>p-value: </a:t>
                </a:r>
                <a:r>
                  <a:rPr lang="en-IN" sz="2000" b="1" dirty="0">
                    <a:solidFill>
                      <a:schemeClr val="bg1"/>
                    </a:solidFill>
                  </a:rPr>
                  <a:t>0.3252</a:t>
                </a:r>
                <a:endParaRPr lang="en-IN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25D22B-C721-4E61-923A-3C66848FA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025" y="5359334"/>
                <a:ext cx="3586480" cy="1015663"/>
              </a:xfrm>
              <a:prstGeom prst="rect">
                <a:avLst/>
              </a:prstGeom>
              <a:blipFill>
                <a:blip r:embed="rId5"/>
                <a:stretch>
                  <a:fillRect l="-1871" t="-2994" b="-958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CF3353-0215-4FEE-A5D5-724B91A461F0}"/>
                  </a:ext>
                </a:extLst>
              </p:cNvPr>
              <p:cNvSpPr txBox="1"/>
              <p:nvPr/>
            </p:nvSpPr>
            <p:spPr>
              <a:xfrm>
                <a:off x="8419856" y="1107673"/>
                <a:ext cx="3458062" cy="1440000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−0.83</m:t>
                    </m:r>
                    <m:r>
                      <a:rPr lang="en-IN" sz="20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78</m:t>
                    </m:r>
                    <m:sSub>
                      <m:sSubPr>
                        <m:ctrlPr>
                          <a:rPr lang="en-IN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+0.</m:t>
                    </m:r>
                    <m:r>
                      <a:rPr lang="en-IN" sz="20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3710</m:t>
                    </m:r>
                    <m:sSub>
                      <m:sSubPr>
                        <m:ctrlPr>
                          <a:rPr lang="en-IN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−2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+0.1</m:t>
                    </m:r>
                    <m:r>
                      <a:rPr lang="en-IN" sz="20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385</m:t>
                    </m:r>
                    <m:sSub>
                      <m:sSubPr>
                        <m:ctrlPr>
                          <a:rPr lang="en-IN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−12</m:t>
                        </m:r>
                      </m:sub>
                    </m:sSub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Mangal" panose="02040503050203030202" pitchFamily="18" charset="0"/>
                  </a:rPr>
                  <a:t> </a:t>
                </a:r>
                <a:endParaRPr lang="en-IN" sz="20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Mangal" panose="02040503050203030202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𝜇</m:t>
                    </m:r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IN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IN" sz="20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0.92</m:t>
                    </m:r>
                    <m:r>
                      <a:rPr lang="en-IN" sz="20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38</m:t>
                    </m:r>
                    <m:sSub>
                      <m:sSubPr>
                        <m:ctrlPr>
                          <a:rPr lang="en-IN" sz="20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IN" sz="20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000" i="1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0.5</m:t>
                    </m:r>
                    <m:r>
                      <a:rPr lang="en-IN" sz="20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955</m:t>
                    </m:r>
                    <m:sSub>
                      <m:sSubPr>
                        <m:ctrlPr>
                          <a:rPr lang="en-IN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000" i="1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−12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Mangal" panose="02040503050203030202" pitchFamily="18" charset="0"/>
                  </a:rPr>
                  <a:t> </a:t>
                </a:r>
                <a:r>
                  <a:rPr 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  <a:cs typeface="Mangal" panose="02040503050203030202" pitchFamily="18" charset="0"/>
                  </a:rPr>
                  <a:t>- 3.2273.69</a:t>
                </a:r>
                <a:r>
                  <a:rPr lang="en-US" sz="2000" dirty="0">
                    <a:solidFill>
                      <a:srgbClr val="FFFFFF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Mangal" panose="02040503050203030202" pitchFamily="18" charset="0"/>
                  </a:rPr>
                  <a:t> </a:t>
                </a:r>
                <a:r>
                  <a:rPr lang="en-US" sz="2000" dirty="0" err="1">
                    <a:solidFill>
                      <a:srgbClr val="FFFFFF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Mangal" panose="02040503050203030202" pitchFamily="18" charset="0"/>
                  </a:rPr>
                  <a:t>X</a:t>
                </a:r>
                <a:r>
                  <a:rPr lang="en-US" sz="2000" baseline="-25000" dirty="0" err="1">
                    <a:solidFill>
                      <a:srgbClr val="FFFFFF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  <a:cs typeface="Mangal" panose="02040503050203030202" pitchFamily="18" charset="0"/>
                  </a:rPr>
                  <a:t>t</a:t>
                </a:r>
                <a:endParaRPr lang="en-IN" sz="20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Mangal" panose="02040503050203030202" pitchFamily="18" charset="0"/>
                </a:endParaRPr>
              </a:p>
              <a:p>
                <a:endParaRPr lang="en-IN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CF3353-0215-4FEE-A5D5-724B91A46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9856" y="1107673"/>
                <a:ext cx="3458062" cy="14400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926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33732"/>
            <a:ext cx="4086225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ircle: Hollow 2">
            <a:extLst>
              <a:ext uri="{FF2B5EF4-FFF2-40B4-BE49-F238E27FC236}">
                <a16:creationId xmlns:a16="http://schemas.microsoft.com/office/drawing/2014/main" id="{8DC8DEBA-4D8D-4704-A04E-32A1E0BF41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36828" y="2296212"/>
            <a:ext cx="1593858" cy="1593858"/>
          </a:xfrm>
          <a:prstGeom prst="donut">
            <a:avLst>
              <a:gd name="adj" fmla="val 12255"/>
            </a:avLst>
          </a:prstGeom>
          <a:solidFill>
            <a:schemeClr val="accent3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769CE3F0-8651-4FF1-8CAF-1E986C383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46623" y="2296212"/>
            <a:ext cx="1593858" cy="1593858"/>
          </a:xfrm>
          <a:prstGeom prst="donut">
            <a:avLst>
              <a:gd name="adj" fmla="val 12255"/>
            </a:avLst>
          </a:prstGeom>
          <a:solidFill>
            <a:schemeClr val="accent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59423939-1DC9-4306-AA5D-6C0111336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56419" y="2296212"/>
            <a:ext cx="1593858" cy="1593858"/>
          </a:xfrm>
          <a:prstGeom prst="donut">
            <a:avLst>
              <a:gd name="adj" fmla="val 12255"/>
            </a:avLst>
          </a:prstGeom>
          <a:solidFill>
            <a:schemeClr val="accent3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A838DD0B-E018-44D0-A4C0-13DF2FD02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1725" y="3501330"/>
            <a:ext cx="1593858" cy="1593858"/>
          </a:xfrm>
          <a:prstGeom prst="donut">
            <a:avLst>
              <a:gd name="adj" fmla="val 12255"/>
            </a:avLst>
          </a:prstGeom>
          <a:solidFill>
            <a:schemeClr val="accent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B5265A05-9A0F-4DEC-9382-F51EEE742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51521" y="3501330"/>
            <a:ext cx="1593858" cy="1593858"/>
          </a:xfrm>
          <a:prstGeom prst="donut">
            <a:avLst>
              <a:gd name="adj" fmla="val 12255"/>
            </a:avLst>
          </a:prstGeom>
          <a:solidFill>
            <a:schemeClr val="accent3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8770E695-5D11-488D-931B-4C4259EC2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61316" y="3501330"/>
            <a:ext cx="1593858" cy="1593858"/>
          </a:xfrm>
          <a:prstGeom prst="donut">
            <a:avLst>
              <a:gd name="adj" fmla="val 12255"/>
            </a:avLst>
          </a:prstGeom>
          <a:solidFill>
            <a:schemeClr val="accent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6FB0785-0013-474B-B959-F2CC8F4C0C1E}"/>
              </a:ext>
            </a:extLst>
          </p:cNvPr>
          <p:cNvSpPr/>
          <p:nvPr/>
        </p:nvSpPr>
        <p:spPr>
          <a:xfrm>
            <a:off x="2043114" y="1410507"/>
            <a:ext cx="2428875" cy="86177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en-US" sz="2000" b="1" dirty="0"/>
              <a:t>Climate</a:t>
            </a:r>
            <a:endParaRPr lang="en-I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Heatwaves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Extreme Winters</a:t>
            </a:r>
            <a:r>
              <a:rPr lang="en-IN" dirty="0"/>
              <a:t> </a:t>
            </a: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13AB221-FD8D-4664-9B4C-AE1B1660ECAA}"/>
              </a:ext>
            </a:extLst>
          </p:cNvPr>
          <p:cNvSpPr/>
          <p:nvPr/>
        </p:nvSpPr>
        <p:spPr>
          <a:xfrm>
            <a:off x="4735832" y="1066131"/>
            <a:ext cx="2428875" cy="113877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en-US" sz="2000" b="1" dirty="0"/>
              <a:t>Social Impacts</a:t>
            </a:r>
            <a:endParaRPr lang="en-IN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Coastal flooding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Displacement of residents</a:t>
            </a:r>
            <a:endParaRPr lang="en-IN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F5EDC0-C02E-4790-A681-CA7AB9133338}"/>
              </a:ext>
            </a:extLst>
          </p:cNvPr>
          <p:cNvSpPr/>
          <p:nvPr/>
        </p:nvSpPr>
        <p:spPr>
          <a:xfrm>
            <a:off x="7720012" y="1410507"/>
            <a:ext cx="2428875" cy="113877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en-US" sz="2000" b="1" dirty="0"/>
              <a:t>Food &amp; Vegetation</a:t>
            </a:r>
            <a:endParaRPr lang="en-IN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Unpredictable weather.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Food insecurity</a:t>
            </a:r>
            <a:endParaRPr lang="en-IN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57F5370-BF8E-406B-BEAE-B1224615626A}"/>
              </a:ext>
            </a:extLst>
          </p:cNvPr>
          <p:cNvSpPr/>
          <p:nvPr/>
        </p:nvSpPr>
        <p:spPr>
          <a:xfrm>
            <a:off x="2707393" y="4822445"/>
            <a:ext cx="2428875" cy="113877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en-US" sz="2000" b="1" dirty="0"/>
              <a:t>Wildlife</a:t>
            </a:r>
            <a:endParaRPr lang="en-I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Loss of habitat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Vulnerable communities</a:t>
            </a:r>
            <a:endParaRPr lang="en-IN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8F5A313-1C6C-4AEE-8556-576074B1BF06}"/>
              </a:ext>
            </a:extLst>
          </p:cNvPr>
          <p:cNvSpPr/>
          <p:nvPr/>
        </p:nvSpPr>
        <p:spPr>
          <a:xfrm>
            <a:off x="5743552" y="5288262"/>
            <a:ext cx="2428875" cy="113877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/>
            <a:r>
              <a:rPr lang="en-US" sz="2000" b="1" dirty="0"/>
              <a:t>Permafrost</a:t>
            </a:r>
            <a:endParaRPr lang="en-I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Methane gets released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 Increase in temperatures</a:t>
            </a:r>
            <a:endParaRPr lang="en-IN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C310CC8-6624-4352-A642-89EF6FA7DCE6}"/>
              </a:ext>
            </a:extLst>
          </p:cNvPr>
          <p:cNvSpPr/>
          <p:nvPr/>
        </p:nvSpPr>
        <p:spPr>
          <a:xfrm>
            <a:off x="9176009" y="2941687"/>
            <a:ext cx="2428875" cy="97462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sz="2000" b="1" dirty="0">
                <a:cs typeface="Segoe UI" panose="020B0502040204020203" pitchFamily="34" charset="0"/>
              </a:rPr>
              <a:t>Increase in Water Vapor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Segoe UI" panose="020B0502040204020203" pitchFamily="34" charset="0"/>
              </a:rPr>
              <a:t>Traps Radiation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Segoe UI" panose="020B0502040204020203" pitchFamily="34" charset="0"/>
              </a:rPr>
              <a:t>Heats the Arctic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8B2AD04-F14B-4A4D-B9EA-D0EB791982DB}"/>
              </a:ext>
            </a:extLst>
          </p:cNvPr>
          <p:cNvSpPr/>
          <p:nvPr/>
        </p:nvSpPr>
        <p:spPr>
          <a:xfrm>
            <a:off x="8693262" y="4904518"/>
            <a:ext cx="2428875" cy="97462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sz="2000" b="1" dirty="0">
                <a:cs typeface="Segoe UI" panose="020B0502040204020203" pitchFamily="34" charset="0"/>
              </a:rPr>
              <a:t>Albedo Effect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Segoe UI" panose="020B0502040204020203" pitchFamily="34" charset="0"/>
              </a:rPr>
              <a:t>Increase in Regional and global temperatures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92F9386-8D9C-CE47-9B24-052AB0FF44E1}"/>
              </a:ext>
            </a:extLst>
          </p:cNvPr>
          <p:cNvSpPr/>
          <p:nvPr/>
        </p:nvSpPr>
        <p:spPr>
          <a:xfrm>
            <a:off x="914022" y="3101087"/>
            <a:ext cx="2428875" cy="146193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1900"/>
              </a:lnSpc>
            </a:pPr>
            <a:r>
              <a:rPr lang="en-US" sz="2000" b="1" dirty="0">
                <a:cs typeface="Segoe UI" panose="020B0502040204020203" pitchFamily="34" charset="0"/>
              </a:rPr>
              <a:t>Warmer Rivers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Segoe UI" panose="020B0502040204020203" pitchFamily="34" charset="0"/>
              </a:rPr>
              <a:t>Rivers in Siberia, Canada</a:t>
            </a:r>
          </a:p>
          <a:p>
            <a:pPr marL="285750" indent="-285750">
              <a:lnSpc>
                <a:spcPts val="19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Segoe UI" panose="020B0502040204020203" pitchFamily="34" charset="0"/>
              </a:rPr>
              <a:t>Inject more heat</a:t>
            </a:r>
          </a:p>
          <a:p>
            <a:pPr>
              <a:lnSpc>
                <a:spcPts val="1900"/>
              </a:lnSpc>
            </a:pPr>
            <a:endParaRPr lang="en-US" dirty="0">
              <a:cs typeface="Segoe UI" panose="020B0502040204020203" pitchFamily="34" charset="0"/>
            </a:endParaRPr>
          </a:p>
          <a:p>
            <a:pPr>
              <a:lnSpc>
                <a:spcPts val="1900"/>
              </a:lnSpc>
            </a:pPr>
            <a:endParaRPr lang="en-US" dirty="0">
              <a:cs typeface="Segoe UI" panose="020B0502040204020203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0" y="201693"/>
            <a:ext cx="12192000" cy="684000"/>
          </a:xfrm>
          <a:prstGeom prst="rect">
            <a:avLst/>
          </a:prstGeom>
          <a:solidFill>
            <a:schemeClr val="bg2">
              <a:lumMod val="75000"/>
              <a:alpha val="43000"/>
            </a:schemeClr>
          </a:solidFill>
        </p:spPr>
        <p:txBody>
          <a:bodyPr vert="horz" wrap="squar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+mn-lt"/>
              </a:rPr>
              <a:t>Implications</a:t>
            </a:r>
            <a:endParaRPr lang="en-US" sz="2800" dirty="0">
              <a:latin typeface="+mn-lt"/>
            </a:endParaRPr>
          </a:p>
        </p:txBody>
      </p:sp>
      <p:pic>
        <p:nvPicPr>
          <p:cNvPr id="6" name="Graphic 5" descr="Snow">
            <a:extLst>
              <a:ext uri="{FF2B5EF4-FFF2-40B4-BE49-F238E27FC236}">
                <a16:creationId xmlns:a16="http://schemas.microsoft.com/office/drawing/2014/main" id="{EB600E50-B23C-854D-8DF9-EA75A1B6BC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5651" y="2789442"/>
            <a:ext cx="605646" cy="605646"/>
          </a:xfrm>
          <a:prstGeom prst="rect">
            <a:avLst/>
          </a:prstGeom>
        </p:spPr>
      </p:pic>
      <p:pic>
        <p:nvPicPr>
          <p:cNvPr id="13" name="Graphic 12" descr="Iceberg">
            <a:extLst>
              <a:ext uri="{FF2B5EF4-FFF2-40B4-BE49-F238E27FC236}">
                <a16:creationId xmlns:a16="http://schemas.microsoft.com/office/drawing/2014/main" id="{5AF6B774-9DD5-7640-9E17-1BAE15F397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55422" y="4026144"/>
            <a:ext cx="605646" cy="605646"/>
          </a:xfrm>
          <a:prstGeom prst="rect">
            <a:avLst/>
          </a:prstGeom>
        </p:spPr>
      </p:pic>
      <p:pic>
        <p:nvPicPr>
          <p:cNvPr id="16" name="Graphic 15" descr="Africa">
            <a:extLst>
              <a:ext uri="{FF2B5EF4-FFF2-40B4-BE49-F238E27FC236}">
                <a16:creationId xmlns:a16="http://schemas.microsoft.com/office/drawing/2014/main" id="{6CC66928-F6BA-B040-A7F0-F9A82FBC9E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42707" y="2807945"/>
            <a:ext cx="605646" cy="605646"/>
          </a:xfrm>
          <a:prstGeom prst="rect">
            <a:avLst/>
          </a:prstGeom>
        </p:spPr>
      </p:pic>
      <p:pic>
        <p:nvPicPr>
          <p:cNvPr id="18" name="Graphic 17" descr="Deer">
            <a:extLst>
              <a:ext uri="{FF2B5EF4-FFF2-40B4-BE49-F238E27FC236}">
                <a16:creationId xmlns:a16="http://schemas.microsoft.com/office/drawing/2014/main" id="{B556637C-393A-9142-BF1F-60673597A3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35832" y="3957380"/>
            <a:ext cx="605646" cy="605646"/>
          </a:xfrm>
          <a:prstGeom prst="rect">
            <a:avLst/>
          </a:prstGeom>
        </p:spPr>
      </p:pic>
      <p:pic>
        <p:nvPicPr>
          <p:cNvPr id="20" name="Graphic 19" descr="Crops">
            <a:extLst>
              <a:ext uri="{FF2B5EF4-FFF2-40B4-BE49-F238E27FC236}">
                <a16:creationId xmlns:a16="http://schemas.microsoft.com/office/drawing/2014/main" id="{4DD5ED4E-5DA0-D247-9E8C-097CF8CFD3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855807" y="2789442"/>
            <a:ext cx="605646" cy="605646"/>
          </a:xfrm>
          <a:prstGeom prst="rect">
            <a:avLst/>
          </a:prstGeom>
        </p:spPr>
      </p:pic>
      <p:pic>
        <p:nvPicPr>
          <p:cNvPr id="28" name="Graphic 27" descr="Upward trend">
            <a:extLst>
              <a:ext uri="{FF2B5EF4-FFF2-40B4-BE49-F238E27FC236}">
                <a16:creationId xmlns:a16="http://schemas.microsoft.com/office/drawing/2014/main" id="{47A72DC7-48D8-0747-B57B-FA13B93B045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45628" y="3996312"/>
            <a:ext cx="605646" cy="60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09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747AEBA-589D-8648-82BB-F324CA3CAD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1067735"/>
              </p:ext>
            </p:extLst>
          </p:nvPr>
        </p:nvGraphicFramePr>
        <p:xfrm>
          <a:off x="335666" y="775508"/>
          <a:ext cx="11732287" cy="6019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E76623C-B260-914C-945E-6672BE9B774C}"/>
              </a:ext>
            </a:extLst>
          </p:cNvPr>
          <p:cNvSpPr txBox="1"/>
          <p:nvPr/>
        </p:nvSpPr>
        <p:spPr>
          <a:xfrm>
            <a:off x="-1524" y="180898"/>
            <a:ext cx="12192000" cy="684000"/>
          </a:xfrm>
          <a:prstGeom prst="rect">
            <a:avLst/>
          </a:prstGeom>
          <a:solidFill>
            <a:schemeClr val="bg1">
              <a:alpha val="19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Solution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6A1494-25B0-FF4E-941A-45DDFE0AB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3887"/>
            <a:ext cx="4086225" cy="0"/>
          </a:xfrm>
          <a:prstGeom prst="line">
            <a:avLst/>
          </a:prstGeom>
          <a:ln w="25400">
            <a:solidFill>
              <a:schemeClr val="bg2">
                <a:lumMod val="9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159F5C5-E3C1-D443-9982-E7734B74D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 w="25400">
            <a:solidFill>
              <a:schemeClr val="bg2">
                <a:lumMod val="9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294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365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5B722F-37EC-443F-AE71-6E9C033BC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7346" y="451945"/>
            <a:ext cx="4568020" cy="592783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26A625B-5A59-BE4B-A77F-D9D7445219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7417" y="0"/>
            <a:ext cx="6921500" cy="6858000"/>
          </a:xfrm>
          <a:solidFill>
            <a:schemeClr val="tx1"/>
          </a:solidFill>
        </p:spPr>
      </p:sp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6C743D22-B3F5-764D-BEE9-D7CC553E8B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228" t="741" r="12956" b="-741"/>
          <a:stretch/>
        </p:blipFill>
        <p:spPr>
          <a:xfrm>
            <a:off x="1275319" y="1210714"/>
            <a:ext cx="4425696" cy="4436569"/>
          </a:xfrm>
          <a:prstGeom prst="ellipse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971D5-5B93-AC4D-89F7-C740EA8FCBFC}"/>
              </a:ext>
            </a:extLst>
          </p:cNvPr>
          <p:cNvSpPr txBox="1"/>
          <p:nvPr/>
        </p:nvSpPr>
        <p:spPr>
          <a:xfrm>
            <a:off x="12525153" y="16693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18B951-BE15-44D5-901C-62957CED9D7D}"/>
              </a:ext>
            </a:extLst>
          </p:cNvPr>
          <p:cNvSpPr txBox="1"/>
          <p:nvPr/>
        </p:nvSpPr>
        <p:spPr>
          <a:xfrm>
            <a:off x="7058134" y="1613118"/>
            <a:ext cx="510644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500" b="1" dirty="0">
                <a:solidFill>
                  <a:schemeClr val="bg1"/>
                </a:solidFill>
                <a:latin typeface="+mj-lt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4276634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>
            <a:extLst>
              <a:ext uri="{FF2B5EF4-FFF2-40B4-BE49-F238E27FC236}">
                <a16:creationId xmlns:a16="http://schemas.microsoft.com/office/drawing/2014/main" id="{C4561717-734A-E64E-A871-F30E8F92A6B0}"/>
              </a:ext>
            </a:extLst>
          </p:cNvPr>
          <p:cNvSpPr/>
          <p:nvPr/>
        </p:nvSpPr>
        <p:spPr>
          <a:xfrm>
            <a:off x="-168349" y="3429000"/>
            <a:ext cx="12402879" cy="3539314"/>
          </a:xfrm>
          <a:custGeom>
            <a:avLst/>
            <a:gdLst>
              <a:gd name="connsiteX0" fmla="*/ 116958 w 12376298"/>
              <a:gd name="connsiteY0" fmla="*/ 574158 h 2551814"/>
              <a:gd name="connsiteX1" fmla="*/ 1095153 w 12376298"/>
              <a:gd name="connsiteY1" fmla="*/ 191386 h 2551814"/>
              <a:gd name="connsiteX2" fmla="*/ 2583711 w 12376298"/>
              <a:gd name="connsiteY2" fmla="*/ 53163 h 2551814"/>
              <a:gd name="connsiteX3" fmla="*/ 3774558 w 12376298"/>
              <a:gd name="connsiteY3" fmla="*/ 138223 h 2551814"/>
              <a:gd name="connsiteX4" fmla="*/ 4720856 w 12376298"/>
              <a:gd name="connsiteY4" fmla="*/ 0 h 2551814"/>
              <a:gd name="connsiteX5" fmla="*/ 5454502 w 12376298"/>
              <a:gd name="connsiteY5" fmla="*/ 244549 h 2551814"/>
              <a:gd name="connsiteX6" fmla="*/ 6496493 w 12376298"/>
              <a:gd name="connsiteY6" fmla="*/ 489098 h 2551814"/>
              <a:gd name="connsiteX7" fmla="*/ 7464056 w 12376298"/>
              <a:gd name="connsiteY7" fmla="*/ 297712 h 2551814"/>
              <a:gd name="connsiteX8" fmla="*/ 8463516 w 12376298"/>
              <a:gd name="connsiteY8" fmla="*/ 393405 h 2551814"/>
              <a:gd name="connsiteX9" fmla="*/ 12333767 w 12376298"/>
              <a:gd name="connsiteY9" fmla="*/ 1616149 h 2551814"/>
              <a:gd name="connsiteX10" fmla="*/ 12376298 w 12376298"/>
              <a:gd name="connsiteY10" fmla="*/ 2551814 h 2551814"/>
              <a:gd name="connsiteX11" fmla="*/ 0 w 12376298"/>
              <a:gd name="connsiteY11" fmla="*/ 2498651 h 2551814"/>
              <a:gd name="connsiteX12" fmla="*/ 116958 w 12376298"/>
              <a:gd name="connsiteY12" fmla="*/ 574158 h 2551814"/>
              <a:gd name="connsiteX0" fmla="*/ 116958 w 12376298"/>
              <a:gd name="connsiteY0" fmla="*/ 574158 h 2551814"/>
              <a:gd name="connsiteX1" fmla="*/ 1095153 w 12376298"/>
              <a:gd name="connsiteY1" fmla="*/ 191386 h 2551814"/>
              <a:gd name="connsiteX2" fmla="*/ 2583711 w 12376298"/>
              <a:gd name="connsiteY2" fmla="*/ 53163 h 2551814"/>
              <a:gd name="connsiteX3" fmla="*/ 3774558 w 12376298"/>
              <a:gd name="connsiteY3" fmla="*/ 138223 h 2551814"/>
              <a:gd name="connsiteX4" fmla="*/ 4720856 w 12376298"/>
              <a:gd name="connsiteY4" fmla="*/ 0 h 2551814"/>
              <a:gd name="connsiteX5" fmla="*/ 5454502 w 12376298"/>
              <a:gd name="connsiteY5" fmla="*/ 244549 h 2551814"/>
              <a:gd name="connsiteX6" fmla="*/ 6496493 w 12376298"/>
              <a:gd name="connsiteY6" fmla="*/ 489098 h 2551814"/>
              <a:gd name="connsiteX7" fmla="*/ 7464056 w 12376298"/>
              <a:gd name="connsiteY7" fmla="*/ 297712 h 2551814"/>
              <a:gd name="connsiteX8" fmla="*/ 8463516 w 12376298"/>
              <a:gd name="connsiteY8" fmla="*/ 393405 h 2551814"/>
              <a:gd name="connsiteX9" fmla="*/ 12365596 w 12376298"/>
              <a:gd name="connsiteY9" fmla="*/ 1324842 h 2551814"/>
              <a:gd name="connsiteX10" fmla="*/ 12376298 w 12376298"/>
              <a:gd name="connsiteY10" fmla="*/ 2551814 h 2551814"/>
              <a:gd name="connsiteX11" fmla="*/ 0 w 12376298"/>
              <a:gd name="connsiteY11" fmla="*/ 2498651 h 2551814"/>
              <a:gd name="connsiteX12" fmla="*/ 116958 w 12376298"/>
              <a:gd name="connsiteY12" fmla="*/ 574158 h 2551814"/>
              <a:gd name="connsiteX0" fmla="*/ 116958 w 12376298"/>
              <a:gd name="connsiteY0" fmla="*/ 574158 h 2551814"/>
              <a:gd name="connsiteX1" fmla="*/ 1095153 w 12376298"/>
              <a:gd name="connsiteY1" fmla="*/ 191386 h 2551814"/>
              <a:gd name="connsiteX2" fmla="*/ 2583711 w 12376298"/>
              <a:gd name="connsiteY2" fmla="*/ 53163 h 2551814"/>
              <a:gd name="connsiteX3" fmla="*/ 3774558 w 12376298"/>
              <a:gd name="connsiteY3" fmla="*/ 138223 h 2551814"/>
              <a:gd name="connsiteX4" fmla="*/ 4720856 w 12376298"/>
              <a:gd name="connsiteY4" fmla="*/ 0 h 2551814"/>
              <a:gd name="connsiteX5" fmla="*/ 5454502 w 12376298"/>
              <a:gd name="connsiteY5" fmla="*/ 244549 h 2551814"/>
              <a:gd name="connsiteX6" fmla="*/ 6496493 w 12376298"/>
              <a:gd name="connsiteY6" fmla="*/ 489098 h 2551814"/>
              <a:gd name="connsiteX7" fmla="*/ 7464056 w 12376298"/>
              <a:gd name="connsiteY7" fmla="*/ 297712 h 2551814"/>
              <a:gd name="connsiteX8" fmla="*/ 8463516 w 12376298"/>
              <a:gd name="connsiteY8" fmla="*/ 393405 h 2551814"/>
              <a:gd name="connsiteX9" fmla="*/ 12301938 w 12376298"/>
              <a:gd name="connsiteY9" fmla="*/ 918546 h 2551814"/>
              <a:gd name="connsiteX10" fmla="*/ 12376298 w 12376298"/>
              <a:gd name="connsiteY10" fmla="*/ 2551814 h 2551814"/>
              <a:gd name="connsiteX11" fmla="*/ 0 w 12376298"/>
              <a:gd name="connsiteY11" fmla="*/ 2498651 h 2551814"/>
              <a:gd name="connsiteX12" fmla="*/ 116958 w 12376298"/>
              <a:gd name="connsiteY12" fmla="*/ 574158 h 2551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76298" h="2551814">
                <a:moveTo>
                  <a:pt x="116958" y="574158"/>
                </a:moveTo>
                <a:lnTo>
                  <a:pt x="1095153" y="191386"/>
                </a:lnTo>
                <a:lnTo>
                  <a:pt x="2583711" y="53163"/>
                </a:lnTo>
                <a:lnTo>
                  <a:pt x="3774558" y="138223"/>
                </a:lnTo>
                <a:lnTo>
                  <a:pt x="4720856" y="0"/>
                </a:lnTo>
                <a:lnTo>
                  <a:pt x="5454502" y="244549"/>
                </a:lnTo>
                <a:lnTo>
                  <a:pt x="6496493" y="489098"/>
                </a:lnTo>
                <a:lnTo>
                  <a:pt x="7464056" y="297712"/>
                </a:lnTo>
                <a:lnTo>
                  <a:pt x="8463516" y="393405"/>
                </a:lnTo>
                <a:lnTo>
                  <a:pt x="12301938" y="918546"/>
                </a:lnTo>
                <a:cubicBezTo>
                  <a:pt x="12305505" y="1327537"/>
                  <a:pt x="12372731" y="2142823"/>
                  <a:pt x="12376298" y="2551814"/>
                </a:cubicBezTo>
                <a:lnTo>
                  <a:pt x="0" y="2498651"/>
                </a:lnTo>
                <a:lnTo>
                  <a:pt x="116958" y="574158"/>
                </a:lnTo>
                <a:close/>
              </a:path>
            </a:pathLst>
          </a:custGeom>
          <a:solidFill>
            <a:schemeClr val="bg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47C2A31-A07E-584E-9B9E-D8D0BEF8E0AE}"/>
              </a:ext>
            </a:extLst>
          </p:cNvPr>
          <p:cNvSpPr/>
          <p:nvPr/>
        </p:nvSpPr>
        <p:spPr>
          <a:xfrm>
            <a:off x="-168349" y="4022031"/>
            <a:ext cx="12385159" cy="2952927"/>
          </a:xfrm>
          <a:custGeom>
            <a:avLst/>
            <a:gdLst>
              <a:gd name="connsiteX0" fmla="*/ 116958 w 12376298"/>
              <a:gd name="connsiteY0" fmla="*/ 574158 h 2551814"/>
              <a:gd name="connsiteX1" fmla="*/ 1095153 w 12376298"/>
              <a:gd name="connsiteY1" fmla="*/ 191386 h 2551814"/>
              <a:gd name="connsiteX2" fmla="*/ 2583711 w 12376298"/>
              <a:gd name="connsiteY2" fmla="*/ 53163 h 2551814"/>
              <a:gd name="connsiteX3" fmla="*/ 3774558 w 12376298"/>
              <a:gd name="connsiteY3" fmla="*/ 138223 h 2551814"/>
              <a:gd name="connsiteX4" fmla="*/ 4720856 w 12376298"/>
              <a:gd name="connsiteY4" fmla="*/ 0 h 2551814"/>
              <a:gd name="connsiteX5" fmla="*/ 5454502 w 12376298"/>
              <a:gd name="connsiteY5" fmla="*/ 244549 h 2551814"/>
              <a:gd name="connsiteX6" fmla="*/ 6496493 w 12376298"/>
              <a:gd name="connsiteY6" fmla="*/ 489098 h 2551814"/>
              <a:gd name="connsiteX7" fmla="*/ 7464056 w 12376298"/>
              <a:gd name="connsiteY7" fmla="*/ 297712 h 2551814"/>
              <a:gd name="connsiteX8" fmla="*/ 8463516 w 12376298"/>
              <a:gd name="connsiteY8" fmla="*/ 393405 h 2551814"/>
              <a:gd name="connsiteX9" fmla="*/ 12333767 w 12376298"/>
              <a:gd name="connsiteY9" fmla="*/ 1616149 h 2551814"/>
              <a:gd name="connsiteX10" fmla="*/ 12376298 w 12376298"/>
              <a:gd name="connsiteY10" fmla="*/ 2551814 h 2551814"/>
              <a:gd name="connsiteX11" fmla="*/ 0 w 12376298"/>
              <a:gd name="connsiteY11" fmla="*/ 2498651 h 2551814"/>
              <a:gd name="connsiteX12" fmla="*/ 116958 w 12376298"/>
              <a:gd name="connsiteY12" fmla="*/ 574158 h 2551814"/>
              <a:gd name="connsiteX0" fmla="*/ 116958 w 12376298"/>
              <a:gd name="connsiteY0" fmla="*/ 574158 h 2551814"/>
              <a:gd name="connsiteX1" fmla="*/ 1095154 w 12376298"/>
              <a:gd name="connsiteY1" fmla="*/ 471906 h 2551814"/>
              <a:gd name="connsiteX2" fmla="*/ 2583711 w 12376298"/>
              <a:gd name="connsiteY2" fmla="*/ 53163 h 2551814"/>
              <a:gd name="connsiteX3" fmla="*/ 3774558 w 12376298"/>
              <a:gd name="connsiteY3" fmla="*/ 138223 h 2551814"/>
              <a:gd name="connsiteX4" fmla="*/ 4720856 w 12376298"/>
              <a:gd name="connsiteY4" fmla="*/ 0 h 2551814"/>
              <a:gd name="connsiteX5" fmla="*/ 5454502 w 12376298"/>
              <a:gd name="connsiteY5" fmla="*/ 244549 h 2551814"/>
              <a:gd name="connsiteX6" fmla="*/ 6496493 w 12376298"/>
              <a:gd name="connsiteY6" fmla="*/ 489098 h 2551814"/>
              <a:gd name="connsiteX7" fmla="*/ 7464056 w 12376298"/>
              <a:gd name="connsiteY7" fmla="*/ 297712 h 2551814"/>
              <a:gd name="connsiteX8" fmla="*/ 8463516 w 12376298"/>
              <a:gd name="connsiteY8" fmla="*/ 393405 h 2551814"/>
              <a:gd name="connsiteX9" fmla="*/ 12333767 w 12376298"/>
              <a:gd name="connsiteY9" fmla="*/ 1616149 h 2551814"/>
              <a:gd name="connsiteX10" fmla="*/ 12376298 w 12376298"/>
              <a:gd name="connsiteY10" fmla="*/ 2551814 h 2551814"/>
              <a:gd name="connsiteX11" fmla="*/ 0 w 12376298"/>
              <a:gd name="connsiteY11" fmla="*/ 2498651 h 2551814"/>
              <a:gd name="connsiteX12" fmla="*/ 116958 w 12376298"/>
              <a:gd name="connsiteY12" fmla="*/ 574158 h 2551814"/>
              <a:gd name="connsiteX0" fmla="*/ 116958 w 12376298"/>
              <a:gd name="connsiteY0" fmla="*/ 574158 h 2551814"/>
              <a:gd name="connsiteX1" fmla="*/ 1095154 w 12376298"/>
              <a:gd name="connsiteY1" fmla="*/ 471906 h 2551814"/>
              <a:gd name="connsiteX2" fmla="*/ 2647244 w 12376298"/>
              <a:gd name="connsiteY2" fmla="*/ 306535 h 2551814"/>
              <a:gd name="connsiteX3" fmla="*/ 3774558 w 12376298"/>
              <a:gd name="connsiteY3" fmla="*/ 138223 h 2551814"/>
              <a:gd name="connsiteX4" fmla="*/ 4720856 w 12376298"/>
              <a:gd name="connsiteY4" fmla="*/ 0 h 2551814"/>
              <a:gd name="connsiteX5" fmla="*/ 5454502 w 12376298"/>
              <a:gd name="connsiteY5" fmla="*/ 244549 h 2551814"/>
              <a:gd name="connsiteX6" fmla="*/ 6496493 w 12376298"/>
              <a:gd name="connsiteY6" fmla="*/ 489098 h 2551814"/>
              <a:gd name="connsiteX7" fmla="*/ 7464056 w 12376298"/>
              <a:gd name="connsiteY7" fmla="*/ 297712 h 2551814"/>
              <a:gd name="connsiteX8" fmla="*/ 8463516 w 12376298"/>
              <a:gd name="connsiteY8" fmla="*/ 393405 h 2551814"/>
              <a:gd name="connsiteX9" fmla="*/ 12333767 w 12376298"/>
              <a:gd name="connsiteY9" fmla="*/ 1616149 h 2551814"/>
              <a:gd name="connsiteX10" fmla="*/ 12376298 w 12376298"/>
              <a:gd name="connsiteY10" fmla="*/ 2551814 h 2551814"/>
              <a:gd name="connsiteX11" fmla="*/ 0 w 12376298"/>
              <a:gd name="connsiteY11" fmla="*/ 2498651 h 2551814"/>
              <a:gd name="connsiteX12" fmla="*/ 116958 w 12376298"/>
              <a:gd name="connsiteY12" fmla="*/ 574158 h 2551814"/>
              <a:gd name="connsiteX0" fmla="*/ 116958 w 12376298"/>
              <a:gd name="connsiteY0" fmla="*/ 435935 h 2413591"/>
              <a:gd name="connsiteX1" fmla="*/ 1095154 w 12376298"/>
              <a:gd name="connsiteY1" fmla="*/ 333683 h 2413591"/>
              <a:gd name="connsiteX2" fmla="*/ 2647244 w 12376298"/>
              <a:gd name="connsiteY2" fmla="*/ 168312 h 2413591"/>
              <a:gd name="connsiteX3" fmla="*/ 3774558 w 12376298"/>
              <a:gd name="connsiteY3" fmla="*/ 0 h 2413591"/>
              <a:gd name="connsiteX4" fmla="*/ 4731445 w 12376298"/>
              <a:gd name="connsiteY4" fmla="*/ 51805 h 2413591"/>
              <a:gd name="connsiteX5" fmla="*/ 5454502 w 12376298"/>
              <a:gd name="connsiteY5" fmla="*/ 106326 h 2413591"/>
              <a:gd name="connsiteX6" fmla="*/ 6496493 w 12376298"/>
              <a:gd name="connsiteY6" fmla="*/ 350875 h 2413591"/>
              <a:gd name="connsiteX7" fmla="*/ 7464056 w 12376298"/>
              <a:gd name="connsiteY7" fmla="*/ 159489 h 2413591"/>
              <a:gd name="connsiteX8" fmla="*/ 8463516 w 12376298"/>
              <a:gd name="connsiteY8" fmla="*/ 255182 h 2413591"/>
              <a:gd name="connsiteX9" fmla="*/ 12333767 w 12376298"/>
              <a:gd name="connsiteY9" fmla="*/ 1477926 h 2413591"/>
              <a:gd name="connsiteX10" fmla="*/ 12376298 w 12376298"/>
              <a:gd name="connsiteY10" fmla="*/ 2413591 h 2413591"/>
              <a:gd name="connsiteX11" fmla="*/ 0 w 12376298"/>
              <a:gd name="connsiteY11" fmla="*/ 2360428 h 2413591"/>
              <a:gd name="connsiteX12" fmla="*/ 116958 w 12376298"/>
              <a:gd name="connsiteY12" fmla="*/ 435935 h 2413591"/>
              <a:gd name="connsiteX0" fmla="*/ 116958 w 12376298"/>
              <a:gd name="connsiteY0" fmla="*/ 435935 h 2413591"/>
              <a:gd name="connsiteX1" fmla="*/ 1095154 w 12376298"/>
              <a:gd name="connsiteY1" fmla="*/ 333683 h 2413591"/>
              <a:gd name="connsiteX2" fmla="*/ 2647244 w 12376298"/>
              <a:gd name="connsiteY2" fmla="*/ 168312 h 2413591"/>
              <a:gd name="connsiteX3" fmla="*/ 3774558 w 12376298"/>
              <a:gd name="connsiteY3" fmla="*/ 0 h 2413591"/>
              <a:gd name="connsiteX4" fmla="*/ 4731445 w 12376298"/>
              <a:gd name="connsiteY4" fmla="*/ 51805 h 2413591"/>
              <a:gd name="connsiteX5" fmla="*/ 5454502 w 12376298"/>
              <a:gd name="connsiteY5" fmla="*/ 106326 h 2413591"/>
              <a:gd name="connsiteX6" fmla="*/ 6496493 w 12376298"/>
              <a:gd name="connsiteY6" fmla="*/ 350875 h 2413591"/>
              <a:gd name="connsiteX7" fmla="*/ 7612297 w 12376298"/>
              <a:gd name="connsiteY7" fmla="*/ 295225 h 2413591"/>
              <a:gd name="connsiteX8" fmla="*/ 8463516 w 12376298"/>
              <a:gd name="connsiteY8" fmla="*/ 255182 h 2413591"/>
              <a:gd name="connsiteX9" fmla="*/ 12333767 w 12376298"/>
              <a:gd name="connsiteY9" fmla="*/ 1477926 h 2413591"/>
              <a:gd name="connsiteX10" fmla="*/ 12376298 w 12376298"/>
              <a:gd name="connsiteY10" fmla="*/ 2413591 h 2413591"/>
              <a:gd name="connsiteX11" fmla="*/ 0 w 12376298"/>
              <a:gd name="connsiteY11" fmla="*/ 2360428 h 2413591"/>
              <a:gd name="connsiteX12" fmla="*/ 116958 w 12376298"/>
              <a:gd name="connsiteY12" fmla="*/ 435935 h 2413591"/>
              <a:gd name="connsiteX0" fmla="*/ 116958 w 12333944"/>
              <a:gd name="connsiteY0" fmla="*/ 435935 h 2513130"/>
              <a:gd name="connsiteX1" fmla="*/ 1095154 w 12333944"/>
              <a:gd name="connsiteY1" fmla="*/ 333683 h 2513130"/>
              <a:gd name="connsiteX2" fmla="*/ 2647244 w 12333944"/>
              <a:gd name="connsiteY2" fmla="*/ 168312 h 2513130"/>
              <a:gd name="connsiteX3" fmla="*/ 3774558 w 12333944"/>
              <a:gd name="connsiteY3" fmla="*/ 0 h 2513130"/>
              <a:gd name="connsiteX4" fmla="*/ 4731445 w 12333944"/>
              <a:gd name="connsiteY4" fmla="*/ 51805 h 2513130"/>
              <a:gd name="connsiteX5" fmla="*/ 5454502 w 12333944"/>
              <a:gd name="connsiteY5" fmla="*/ 106326 h 2513130"/>
              <a:gd name="connsiteX6" fmla="*/ 6496493 w 12333944"/>
              <a:gd name="connsiteY6" fmla="*/ 350875 h 2513130"/>
              <a:gd name="connsiteX7" fmla="*/ 7612297 w 12333944"/>
              <a:gd name="connsiteY7" fmla="*/ 295225 h 2513130"/>
              <a:gd name="connsiteX8" fmla="*/ 8463516 w 12333944"/>
              <a:gd name="connsiteY8" fmla="*/ 255182 h 2513130"/>
              <a:gd name="connsiteX9" fmla="*/ 12333767 w 12333944"/>
              <a:gd name="connsiteY9" fmla="*/ 1477926 h 2513130"/>
              <a:gd name="connsiteX10" fmla="*/ 12333944 w 12333944"/>
              <a:gd name="connsiteY10" fmla="*/ 2513130 h 2513130"/>
              <a:gd name="connsiteX11" fmla="*/ 0 w 12333944"/>
              <a:gd name="connsiteY11" fmla="*/ 2360428 h 2513130"/>
              <a:gd name="connsiteX12" fmla="*/ 116958 w 12333944"/>
              <a:gd name="connsiteY12" fmla="*/ 435935 h 2513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333944" h="2513130">
                <a:moveTo>
                  <a:pt x="116958" y="435935"/>
                </a:moveTo>
                <a:lnTo>
                  <a:pt x="1095154" y="333683"/>
                </a:lnTo>
                <a:lnTo>
                  <a:pt x="2647244" y="168312"/>
                </a:lnTo>
                <a:lnTo>
                  <a:pt x="3774558" y="0"/>
                </a:lnTo>
                <a:lnTo>
                  <a:pt x="4731445" y="51805"/>
                </a:lnTo>
                <a:lnTo>
                  <a:pt x="5454502" y="106326"/>
                </a:lnTo>
                <a:lnTo>
                  <a:pt x="6496493" y="350875"/>
                </a:lnTo>
                <a:lnTo>
                  <a:pt x="7612297" y="295225"/>
                </a:lnTo>
                <a:lnTo>
                  <a:pt x="8463516" y="255182"/>
                </a:lnTo>
                <a:lnTo>
                  <a:pt x="12333767" y="1477926"/>
                </a:lnTo>
                <a:lnTo>
                  <a:pt x="12333944" y="2513130"/>
                </a:lnTo>
                <a:lnTo>
                  <a:pt x="0" y="2360428"/>
                </a:lnTo>
                <a:lnTo>
                  <a:pt x="116958" y="435935"/>
                </a:lnTo>
                <a:close/>
              </a:path>
            </a:pathLst>
          </a:custGeom>
          <a:solidFill>
            <a:schemeClr val="bg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B0B68C1A-6A03-5D48-8112-95D2C590BD1E}"/>
              </a:ext>
            </a:extLst>
          </p:cNvPr>
          <p:cNvSpPr/>
          <p:nvPr/>
        </p:nvSpPr>
        <p:spPr>
          <a:xfrm>
            <a:off x="-33670" y="4752755"/>
            <a:ext cx="12211495" cy="2190307"/>
          </a:xfrm>
          <a:custGeom>
            <a:avLst/>
            <a:gdLst>
              <a:gd name="connsiteX0" fmla="*/ 53163 w 12280604"/>
              <a:gd name="connsiteY0" fmla="*/ 1010093 h 2275368"/>
              <a:gd name="connsiteX1" fmla="*/ 4784651 w 12280604"/>
              <a:gd name="connsiteY1" fmla="*/ 255182 h 2275368"/>
              <a:gd name="connsiteX2" fmla="*/ 8304028 w 12280604"/>
              <a:gd name="connsiteY2" fmla="*/ 563526 h 2275368"/>
              <a:gd name="connsiteX3" fmla="*/ 10313581 w 12280604"/>
              <a:gd name="connsiteY3" fmla="*/ 10633 h 2275368"/>
              <a:gd name="connsiteX4" fmla="*/ 11366204 w 12280604"/>
              <a:gd name="connsiteY4" fmla="*/ 95693 h 2275368"/>
              <a:gd name="connsiteX5" fmla="*/ 12280604 w 12280604"/>
              <a:gd name="connsiteY5" fmla="*/ 0 h 2275368"/>
              <a:gd name="connsiteX6" fmla="*/ 12280604 w 12280604"/>
              <a:gd name="connsiteY6" fmla="*/ 2254103 h 2275368"/>
              <a:gd name="connsiteX7" fmla="*/ 0 w 12280604"/>
              <a:gd name="connsiteY7" fmla="*/ 2275368 h 2275368"/>
              <a:gd name="connsiteX8" fmla="*/ 53163 w 12280604"/>
              <a:gd name="connsiteY8" fmla="*/ 1010093 h 227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80604" h="2275368">
                <a:moveTo>
                  <a:pt x="53163" y="1010093"/>
                </a:moveTo>
                <a:lnTo>
                  <a:pt x="4784651" y="255182"/>
                </a:lnTo>
                <a:lnTo>
                  <a:pt x="8304028" y="563526"/>
                </a:lnTo>
                <a:lnTo>
                  <a:pt x="10313581" y="10633"/>
                </a:lnTo>
                <a:lnTo>
                  <a:pt x="11366204" y="95693"/>
                </a:lnTo>
                <a:lnTo>
                  <a:pt x="12280604" y="0"/>
                </a:lnTo>
                <a:lnTo>
                  <a:pt x="12280604" y="2254103"/>
                </a:lnTo>
                <a:lnTo>
                  <a:pt x="0" y="2275368"/>
                </a:lnTo>
                <a:lnTo>
                  <a:pt x="53163" y="1010093"/>
                </a:lnTo>
                <a:close/>
              </a:path>
            </a:pathLst>
          </a:custGeom>
          <a:solidFill>
            <a:schemeClr val="bg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1C2EC590-150B-0C4F-A709-54FB8012A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836" y="155404"/>
            <a:ext cx="12177825" cy="684000"/>
          </a:xfrm>
          <a:solidFill>
            <a:srgbClr val="004E56"/>
          </a:solidFill>
        </p:spPr>
        <p:txBody>
          <a:bodyPr>
            <a:normAutofit fontScale="90000"/>
          </a:bodyPr>
          <a:lstStyle/>
          <a:p>
            <a:pPr lvl="0" algn="ctr"/>
            <a:r>
              <a:rPr lang="en-IN" b="1" dirty="0">
                <a:solidFill>
                  <a:schemeClr val="bg1"/>
                </a:solidFill>
              </a:rPr>
              <a:t>Table of Contents</a:t>
            </a: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C3E27529-ACF4-6D42-9348-D0113D988E0F}"/>
              </a:ext>
            </a:extLst>
          </p:cNvPr>
          <p:cNvSpPr/>
          <p:nvPr/>
        </p:nvSpPr>
        <p:spPr>
          <a:xfrm>
            <a:off x="-150629" y="5422605"/>
            <a:ext cx="12385159" cy="1477925"/>
          </a:xfrm>
          <a:custGeom>
            <a:avLst/>
            <a:gdLst>
              <a:gd name="connsiteX0" fmla="*/ 127590 w 11600120"/>
              <a:gd name="connsiteY0" fmla="*/ 1052623 h 1233376"/>
              <a:gd name="connsiteX1" fmla="*/ 1414130 w 11600120"/>
              <a:gd name="connsiteY1" fmla="*/ 329609 h 1233376"/>
              <a:gd name="connsiteX2" fmla="*/ 2200939 w 11600120"/>
              <a:gd name="connsiteY2" fmla="*/ 318976 h 1233376"/>
              <a:gd name="connsiteX3" fmla="*/ 2987748 w 11600120"/>
              <a:gd name="connsiteY3" fmla="*/ 0 h 1233376"/>
              <a:gd name="connsiteX4" fmla="*/ 3795823 w 11600120"/>
              <a:gd name="connsiteY4" fmla="*/ 340242 h 1233376"/>
              <a:gd name="connsiteX5" fmla="*/ 5156790 w 11600120"/>
              <a:gd name="connsiteY5" fmla="*/ 691116 h 1233376"/>
              <a:gd name="connsiteX6" fmla="*/ 7038753 w 11600120"/>
              <a:gd name="connsiteY6" fmla="*/ 701749 h 1233376"/>
              <a:gd name="connsiteX7" fmla="*/ 7038753 w 11600120"/>
              <a:gd name="connsiteY7" fmla="*/ 701749 h 1233376"/>
              <a:gd name="connsiteX8" fmla="*/ 9282223 w 11600120"/>
              <a:gd name="connsiteY8" fmla="*/ 680483 h 1233376"/>
              <a:gd name="connsiteX9" fmla="*/ 10504967 w 11600120"/>
              <a:gd name="connsiteY9" fmla="*/ 829339 h 1233376"/>
              <a:gd name="connsiteX10" fmla="*/ 11589488 w 11600120"/>
              <a:gd name="connsiteY10" fmla="*/ 1010093 h 1233376"/>
              <a:gd name="connsiteX11" fmla="*/ 11600120 w 11600120"/>
              <a:gd name="connsiteY11" fmla="*/ 1201479 h 1233376"/>
              <a:gd name="connsiteX12" fmla="*/ 0 w 11600120"/>
              <a:gd name="connsiteY12" fmla="*/ 1233376 h 1233376"/>
              <a:gd name="connsiteX13" fmla="*/ 127590 w 11600120"/>
              <a:gd name="connsiteY13" fmla="*/ 1052623 h 1233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600120" h="1233376">
                <a:moveTo>
                  <a:pt x="127590" y="1052623"/>
                </a:moveTo>
                <a:lnTo>
                  <a:pt x="1414130" y="329609"/>
                </a:lnTo>
                <a:lnTo>
                  <a:pt x="2200939" y="318976"/>
                </a:lnTo>
                <a:lnTo>
                  <a:pt x="2987748" y="0"/>
                </a:lnTo>
                <a:lnTo>
                  <a:pt x="3795823" y="340242"/>
                </a:lnTo>
                <a:lnTo>
                  <a:pt x="5156790" y="691116"/>
                </a:lnTo>
                <a:lnTo>
                  <a:pt x="7038753" y="701749"/>
                </a:lnTo>
                <a:lnTo>
                  <a:pt x="7038753" y="701749"/>
                </a:lnTo>
                <a:lnTo>
                  <a:pt x="9282223" y="680483"/>
                </a:lnTo>
                <a:lnTo>
                  <a:pt x="10504967" y="829339"/>
                </a:lnTo>
                <a:lnTo>
                  <a:pt x="11589488" y="1010093"/>
                </a:lnTo>
                <a:lnTo>
                  <a:pt x="11600120" y="1201479"/>
                </a:lnTo>
                <a:lnTo>
                  <a:pt x="0" y="1233376"/>
                </a:lnTo>
                <a:lnTo>
                  <a:pt x="127590" y="1052623"/>
                </a:lnTo>
                <a:close/>
              </a:path>
            </a:pathLst>
          </a:custGeom>
          <a:solidFill>
            <a:schemeClr val="bg1"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933EC330-5C63-9E4E-B783-99CEBD3C670D}"/>
              </a:ext>
            </a:extLst>
          </p:cNvPr>
          <p:cNvSpPr/>
          <p:nvPr/>
        </p:nvSpPr>
        <p:spPr>
          <a:xfrm>
            <a:off x="-108096" y="2573192"/>
            <a:ext cx="12402879" cy="4284810"/>
          </a:xfrm>
          <a:custGeom>
            <a:avLst/>
            <a:gdLst>
              <a:gd name="connsiteX0" fmla="*/ 74428 w 12514521"/>
              <a:gd name="connsiteY0" fmla="*/ 3242930 h 3455581"/>
              <a:gd name="connsiteX1" fmla="*/ 3657600 w 12514521"/>
              <a:gd name="connsiteY1" fmla="*/ 2700669 h 3455581"/>
              <a:gd name="connsiteX2" fmla="*/ 6422065 w 12514521"/>
              <a:gd name="connsiteY2" fmla="*/ 1733107 h 3455581"/>
              <a:gd name="connsiteX3" fmla="*/ 8240233 w 12514521"/>
              <a:gd name="connsiteY3" fmla="*/ 1786269 h 3455581"/>
              <a:gd name="connsiteX4" fmla="*/ 9930809 w 12514521"/>
              <a:gd name="connsiteY4" fmla="*/ 595423 h 3455581"/>
              <a:gd name="connsiteX5" fmla="*/ 10579396 w 12514521"/>
              <a:gd name="connsiteY5" fmla="*/ 318976 h 3455581"/>
              <a:gd name="connsiteX6" fmla="*/ 11408735 w 12514521"/>
              <a:gd name="connsiteY6" fmla="*/ 520995 h 3455581"/>
              <a:gd name="connsiteX7" fmla="*/ 12004158 w 12514521"/>
              <a:gd name="connsiteY7" fmla="*/ 616688 h 3455581"/>
              <a:gd name="connsiteX8" fmla="*/ 12323135 w 12514521"/>
              <a:gd name="connsiteY8" fmla="*/ 404037 h 3455581"/>
              <a:gd name="connsiteX9" fmla="*/ 12493256 w 12514521"/>
              <a:gd name="connsiteY9" fmla="*/ 0 h 3455581"/>
              <a:gd name="connsiteX10" fmla="*/ 12461358 w 12514521"/>
              <a:gd name="connsiteY10" fmla="*/ 3349255 h 3455581"/>
              <a:gd name="connsiteX11" fmla="*/ 12514521 w 12514521"/>
              <a:gd name="connsiteY11" fmla="*/ 3455581 h 3455581"/>
              <a:gd name="connsiteX12" fmla="*/ 0 w 12514521"/>
              <a:gd name="connsiteY12" fmla="*/ 3434316 h 3455581"/>
              <a:gd name="connsiteX13" fmla="*/ 74428 w 12514521"/>
              <a:gd name="connsiteY13" fmla="*/ 3242930 h 3455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514521" h="3455581">
                <a:moveTo>
                  <a:pt x="74428" y="3242930"/>
                </a:moveTo>
                <a:lnTo>
                  <a:pt x="3657600" y="2700669"/>
                </a:lnTo>
                <a:lnTo>
                  <a:pt x="6422065" y="1733107"/>
                </a:lnTo>
                <a:lnTo>
                  <a:pt x="8240233" y="1786269"/>
                </a:lnTo>
                <a:lnTo>
                  <a:pt x="9930809" y="595423"/>
                </a:lnTo>
                <a:lnTo>
                  <a:pt x="10579396" y="318976"/>
                </a:lnTo>
                <a:lnTo>
                  <a:pt x="11408735" y="520995"/>
                </a:lnTo>
                <a:lnTo>
                  <a:pt x="12004158" y="616688"/>
                </a:lnTo>
                <a:lnTo>
                  <a:pt x="12323135" y="404037"/>
                </a:lnTo>
                <a:lnTo>
                  <a:pt x="12493256" y="0"/>
                </a:lnTo>
                <a:lnTo>
                  <a:pt x="12461358" y="3349255"/>
                </a:lnTo>
                <a:lnTo>
                  <a:pt x="12514521" y="3455581"/>
                </a:lnTo>
                <a:lnTo>
                  <a:pt x="0" y="3434316"/>
                </a:lnTo>
                <a:lnTo>
                  <a:pt x="74428" y="3242930"/>
                </a:lnTo>
                <a:close/>
              </a:path>
            </a:pathLst>
          </a:cu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DEFB2-2F1A-4945-85C6-D3D638986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30" y="1667258"/>
            <a:ext cx="1051560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IN" sz="3200" dirty="0">
                <a:solidFill>
                  <a:schemeClr val="bg1"/>
                </a:solidFill>
              </a:rPr>
              <a:t>What is Time Series Analysis and Forecasting?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200" dirty="0">
                <a:solidFill>
                  <a:schemeClr val="bg1"/>
                </a:solidFill>
              </a:rPr>
              <a:t>Outline of the Phenomenon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200" dirty="0">
                <a:solidFill>
                  <a:schemeClr val="bg1"/>
                </a:solidFill>
              </a:rPr>
              <a:t>Factors affecting Ice Melt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200" dirty="0">
                <a:solidFill>
                  <a:schemeClr val="bg1"/>
                </a:solidFill>
              </a:rPr>
              <a:t>Arctic Amplification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200" dirty="0">
                <a:solidFill>
                  <a:schemeClr val="bg1"/>
                </a:solidFill>
              </a:rPr>
              <a:t>Data Sources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200" dirty="0">
                <a:solidFill>
                  <a:schemeClr val="bg1"/>
                </a:solidFill>
              </a:rPr>
              <a:t>Data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200" dirty="0">
                <a:solidFill>
                  <a:schemeClr val="bg1"/>
                </a:solidFill>
              </a:rPr>
              <a:t>Implications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3200" dirty="0">
                <a:solidFill>
                  <a:schemeClr val="bg1"/>
                </a:solidFill>
              </a:rPr>
              <a:t>Conclusion &amp; Solutions</a:t>
            </a:r>
          </a:p>
          <a:p>
            <a:pPr marL="0" indent="0">
              <a:buNone/>
            </a:pPr>
            <a:endParaRPr lang="en-IN" sz="3200" dirty="0"/>
          </a:p>
          <a:p>
            <a:pPr marL="0" indent="0">
              <a:buNone/>
            </a:pPr>
            <a:endParaRPr lang="en-IN" sz="3200" dirty="0"/>
          </a:p>
          <a:p>
            <a:pPr marL="514350" indent="-514350">
              <a:buAutoNum type="arabicPeriod"/>
            </a:pPr>
            <a:endParaRPr lang="en-IN" sz="3200" dirty="0"/>
          </a:p>
          <a:p>
            <a:pPr marL="514350" indent="-514350">
              <a:buAutoNum type="arabicPeriod"/>
            </a:pPr>
            <a:endParaRPr lang="en-IN" sz="3200" b="1" dirty="0"/>
          </a:p>
          <a:p>
            <a:pPr marL="514350" indent="-514350">
              <a:buAutoNum type="arabicPeriod"/>
            </a:pPr>
            <a:endParaRPr lang="en-IN" sz="3200" dirty="0"/>
          </a:p>
          <a:p>
            <a:endParaRPr lang="en-GB" sz="32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3CC45F-A52A-BD41-BDCC-63BBA246A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 w="25400">
            <a:solidFill>
              <a:schemeClr val="bg1"/>
            </a:solidFill>
            <a:head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BA5C87-114F-6B49-975C-8FE9F0C34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 w="25400">
            <a:solidFill>
              <a:schemeClr val="bg1"/>
            </a:solidFill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212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2" grpId="0" animBg="1"/>
      <p:bldP spid="7" grpId="0" animBg="1"/>
      <p:bldP spid="12" grpId="0" animBg="1"/>
      <p:bldP spid="16" grpId="0" animBg="1"/>
      <p:bldP spid="16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B32ED5-AF24-1543-B465-89ED8F30338F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94BD24-7221-B241-8F9B-985EC5F69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79540"/>
            <a:ext cx="12192001" cy="686716"/>
          </a:xfrm>
          <a:solidFill>
            <a:schemeClr val="tx1">
              <a:alpha val="17000"/>
            </a:schemeClr>
          </a:solidFill>
          <a:ln>
            <a:noFill/>
          </a:ln>
        </p:spPr>
        <p:txBody>
          <a:bodyPr anchor="b">
            <a:norm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Definition of TSA</a:t>
            </a:r>
            <a:endParaRPr lang="en-GB" sz="40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786656F2-E0B7-40F8-BD37-7C91A40DA0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1518147"/>
              </p:ext>
            </p:extLst>
          </p:nvPr>
        </p:nvGraphicFramePr>
        <p:xfrm>
          <a:off x="728727" y="1098085"/>
          <a:ext cx="10953997" cy="5237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A22C496-F89D-1446-B015-CC31AA366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 w="25400">
            <a:solidFill>
              <a:schemeClr val="bg1"/>
            </a:solidFill>
            <a:head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594C24E-BF66-DF49-8976-D4E8F62B1B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 w="25400">
            <a:solidFill>
              <a:schemeClr val="bg1"/>
            </a:solidFill>
            <a:tailEnd type="oval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361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5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FE49626D-F0FE-0148-A948-51F18C750F50}"/>
              </a:ext>
            </a:extLst>
          </p:cNvPr>
          <p:cNvSpPr/>
          <p:nvPr/>
        </p:nvSpPr>
        <p:spPr>
          <a:xfrm>
            <a:off x="8266229" y="1115678"/>
            <a:ext cx="1710000" cy="1710000"/>
          </a:xfrm>
          <a:prstGeom prst="ellipse">
            <a:avLst/>
          </a:prstGeom>
          <a:solidFill>
            <a:srgbClr val="074A71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FA29C23-5E61-2E47-9DFD-AA3ABE9F1020}"/>
              </a:ext>
            </a:extLst>
          </p:cNvPr>
          <p:cNvSpPr/>
          <p:nvPr/>
        </p:nvSpPr>
        <p:spPr>
          <a:xfrm>
            <a:off x="5250711" y="1107673"/>
            <a:ext cx="1710000" cy="1710000"/>
          </a:xfrm>
          <a:prstGeom prst="ellipse">
            <a:avLst/>
          </a:prstGeom>
          <a:solidFill>
            <a:srgbClr val="043958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FF5D1A7-1374-F841-9ABA-E4118A96BF36}"/>
              </a:ext>
            </a:extLst>
          </p:cNvPr>
          <p:cNvSpPr/>
          <p:nvPr/>
        </p:nvSpPr>
        <p:spPr>
          <a:xfrm>
            <a:off x="2194818" y="1119178"/>
            <a:ext cx="1710000" cy="1710000"/>
          </a:xfrm>
          <a:prstGeom prst="ellipse">
            <a:avLst/>
          </a:prstGeom>
          <a:solidFill>
            <a:srgbClr val="02293E">
              <a:alpha val="8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Earth globe Americas">
            <a:extLst>
              <a:ext uri="{FF2B5EF4-FFF2-40B4-BE49-F238E27FC236}">
                <a16:creationId xmlns:a16="http://schemas.microsoft.com/office/drawing/2014/main" id="{338F9B75-0AFE-3C41-95D1-52D38F250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02589" y="1230784"/>
            <a:ext cx="1494455" cy="1494455"/>
          </a:xfrm>
          <a:prstGeom prst="rect">
            <a:avLst/>
          </a:prstGeom>
        </p:spPr>
      </p:pic>
      <p:pic>
        <p:nvPicPr>
          <p:cNvPr id="10" name="Graphic 9" descr="Antarctica">
            <a:extLst>
              <a:ext uri="{FF2B5EF4-FFF2-40B4-BE49-F238E27FC236}">
                <a16:creationId xmlns:a16="http://schemas.microsoft.com/office/drawing/2014/main" id="{15731AE8-3A19-0B44-92F6-2CAD4C750F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26448" y="1445080"/>
            <a:ext cx="1103972" cy="110397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DA4C8A-F9A8-F642-8C9C-742018D716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 w="25400">
            <a:solidFill>
              <a:schemeClr val="tx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2565714-CB5C-B14E-9EDE-563094410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5096"/>
            <a:ext cx="4138900" cy="0"/>
          </a:xfrm>
          <a:prstGeom prst="line">
            <a:avLst/>
          </a:prstGeom>
          <a:ln w="25400">
            <a:solidFill>
              <a:schemeClr val="tx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D452388-E2CF-8B40-BA75-B23C4FBBC938}"/>
              </a:ext>
            </a:extLst>
          </p:cNvPr>
          <p:cNvSpPr txBox="1"/>
          <p:nvPr/>
        </p:nvSpPr>
        <p:spPr>
          <a:xfrm>
            <a:off x="0" y="200043"/>
            <a:ext cx="12192000" cy="707886"/>
          </a:xfrm>
          <a:prstGeom prst="rect">
            <a:avLst/>
          </a:prstGeom>
          <a:solidFill>
            <a:schemeClr val="accent1">
              <a:lumMod val="75000"/>
              <a:alpha val="18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GB" sz="4000" dirty="0"/>
              <a:t>Scope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213019-6D22-4143-8A26-BD50928995C5}"/>
              </a:ext>
            </a:extLst>
          </p:cNvPr>
          <p:cNvSpPr txBox="1"/>
          <p:nvPr/>
        </p:nvSpPr>
        <p:spPr>
          <a:xfrm>
            <a:off x="1790966" y="3091170"/>
            <a:ext cx="2520175" cy="3294000"/>
          </a:xfrm>
          <a:prstGeom prst="rect">
            <a:avLst/>
          </a:prstGeom>
          <a:solidFill>
            <a:srgbClr val="8EC9E6">
              <a:alpha val="20000"/>
            </a:srgbClr>
          </a:solidFill>
          <a:ln w="28575"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What is currently happening?</a:t>
            </a:r>
          </a:p>
          <a:p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The crisis in the Arctic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Why is it a problem?</a:t>
            </a:r>
          </a:p>
          <a:p>
            <a:endParaRPr lang="en-GB" sz="2200" dirty="0"/>
          </a:p>
          <a:p>
            <a:endParaRPr lang="en-GB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22252E-0249-1C4C-A928-54C029B8D96A}"/>
              </a:ext>
            </a:extLst>
          </p:cNvPr>
          <p:cNvSpPr txBox="1"/>
          <p:nvPr/>
        </p:nvSpPr>
        <p:spPr>
          <a:xfrm>
            <a:off x="4818346" y="3091171"/>
            <a:ext cx="2520175" cy="3294000"/>
          </a:xfrm>
          <a:prstGeom prst="rect">
            <a:avLst/>
          </a:prstGeom>
          <a:solidFill>
            <a:srgbClr val="8EC9E6">
              <a:alpha val="20000"/>
            </a:srgbClr>
          </a:solidFill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Why is this happening?</a:t>
            </a:r>
          </a:p>
          <a:p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Climate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Global warming</a:t>
            </a:r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  <a:p>
            <a:endParaRPr lang="en-GB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BE03D5-3625-9645-B999-10832F9BD299}"/>
              </a:ext>
            </a:extLst>
          </p:cNvPr>
          <p:cNvSpPr txBox="1"/>
          <p:nvPr/>
        </p:nvSpPr>
        <p:spPr>
          <a:xfrm>
            <a:off x="7865529" y="3091170"/>
            <a:ext cx="2520175" cy="3294000"/>
          </a:xfrm>
          <a:prstGeom prst="rect">
            <a:avLst/>
          </a:prstGeom>
          <a:solidFill>
            <a:srgbClr val="8EC9E6">
              <a:alpha val="20000"/>
            </a:srgbClr>
          </a:solidFill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What’s going to happen next?</a:t>
            </a:r>
          </a:p>
          <a:p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Climatic catastrophe’s </a:t>
            </a:r>
          </a:p>
          <a:p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Destruction of life and property</a:t>
            </a:r>
          </a:p>
          <a:p>
            <a:endParaRPr lang="en-GB" sz="2000" dirty="0"/>
          </a:p>
          <a:p>
            <a:endParaRPr lang="en-GB" sz="20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E553D0B-0DB1-5F4A-B055-69A6791664DC}"/>
              </a:ext>
            </a:extLst>
          </p:cNvPr>
          <p:cNvCxnSpPr>
            <a:cxnSpLocks/>
          </p:cNvCxnSpPr>
          <p:nvPr/>
        </p:nvCxnSpPr>
        <p:spPr>
          <a:xfrm flipV="1">
            <a:off x="3978360" y="1993566"/>
            <a:ext cx="1217797" cy="3500"/>
          </a:xfrm>
          <a:prstGeom prst="line">
            <a:avLst/>
          </a:prstGeom>
          <a:ln w="381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749EC6A-EB95-1C4E-A4E8-BE8E1C73A4BD}"/>
              </a:ext>
            </a:extLst>
          </p:cNvPr>
          <p:cNvCxnSpPr>
            <a:cxnSpLocks/>
          </p:cNvCxnSpPr>
          <p:nvPr/>
        </p:nvCxnSpPr>
        <p:spPr>
          <a:xfrm>
            <a:off x="7006900" y="1980265"/>
            <a:ext cx="1305518" cy="8005"/>
          </a:xfrm>
          <a:prstGeom prst="line">
            <a:avLst/>
          </a:prstGeom>
          <a:ln w="38100"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phic 32" descr="Downward trend graph">
            <a:extLst>
              <a:ext uri="{FF2B5EF4-FFF2-40B4-BE49-F238E27FC236}">
                <a16:creationId xmlns:a16="http://schemas.microsoft.com/office/drawing/2014/main" id="{9334397E-6925-6F47-8939-CBAF9FEB30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17897" y="1433041"/>
            <a:ext cx="1052852" cy="105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64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BFFE">
            <a:alpha val="2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DBE72C7B-4AB4-FA4A-ADCB-C810EDB4A51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54506" y="1927927"/>
            <a:ext cx="4204470" cy="397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57C75A-4953-6D49-A0C1-97345C273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2408"/>
            <a:ext cx="12192000" cy="684000"/>
          </a:xfrm>
          <a:solidFill>
            <a:srgbClr val="94BFFE">
              <a:alpha val="41000"/>
            </a:srgbClr>
          </a:solidFill>
        </p:spPr>
        <p:txBody>
          <a:bodyPr>
            <a:normAutofit/>
          </a:bodyPr>
          <a:lstStyle/>
          <a:p>
            <a:pPr algn="ctr"/>
            <a:r>
              <a:rPr lang="en-GB" sz="3200" b="1" dirty="0"/>
              <a:t>Factors Affecting Ice Melt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1EAF101-F3F7-9949-9BC4-FE6CD30B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100361" y="522898"/>
            <a:ext cx="3780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  <a:tail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A5D502F-B780-40B4-BBCF-D7348DF9825E}"/>
              </a:ext>
            </a:extLst>
          </p:cNvPr>
          <p:cNvSpPr txBox="1"/>
          <p:nvPr/>
        </p:nvSpPr>
        <p:spPr>
          <a:xfrm>
            <a:off x="8510907" y="4213150"/>
            <a:ext cx="1436526" cy="400110"/>
          </a:xfrm>
          <a:prstGeom prst="rect">
            <a:avLst/>
          </a:prstGeom>
          <a:solidFill>
            <a:srgbClr val="2C568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2000" dirty="0">
                <a:solidFill>
                  <a:schemeClr val="bg1"/>
                </a:solidFill>
              </a:rPr>
              <a:t>Heatwaves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C738138-5FF6-A447-BB93-5FD8FAD31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12000" y="522898"/>
            <a:ext cx="378000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  <a:head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F77D1208-EE83-4093-9777-DC62FD5480AD}"/>
              </a:ext>
            </a:extLst>
          </p:cNvPr>
          <p:cNvSpPr/>
          <p:nvPr/>
        </p:nvSpPr>
        <p:spPr>
          <a:xfrm>
            <a:off x="9553787" y="2320058"/>
            <a:ext cx="126821" cy="1939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8C12506-E185-4BF9-8B1C-E667D30B781C}"/>
              </a:ext>
            </a:extLst>
          </p:cNvPr>
          <p:cNvSpPr/>
          <p:nvPr/>
        </p:nvSpPr>
        <p:spPr>
          <a:xfrm>
            <a:off x="3710551" y="6270717"/>
            <a:ext cx="80762" cy="1824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24EB58-3D80-4C13-82D0-273DC873B993}"/>
              </a:ext>
            </a:extLst>
          </p:cNvPr>
          <p:cNvSpPr txBox="1"/>
          <p:nvPr/>
        </p:nvSpPr>
        <p:spPr>
          <a:xfrm>
            <a:off x="5055512" y="1200170"/>
            <a:ext cx="2235233" cy="707886"/>
          </a:xfrm>
          <a:prstGeom prst="rect">
            <a:avLst/>
          </a:prstGeom>
          <a:solidFill>
            <a:srgbClr val="0F2F5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</a:rPr>
              <a:t>Temperature &amp;  Season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4C3244-A497-44D0-ACA7-F3A6D2102067}"/>
              </a:ext>
            </a:extLst>
          </p:cNvPr>
          <p:cNvSpPr txBox="1"/>
          <p:nvPr/>
        </p:nvSpPr>
        <p:spPr>
          <a:xfrm>
            <a:off x="2366049" y="2189983"/>
            <a:ext cx="1816739" cy="707886"/>
          </a:xfrm>
          <a:prstGeom prst="rect">
            <a:avLst/>
          </a:prstGeom>
          <a:solidFill>
            <a:srgbClr val="B6CBE1"/>
          </a:solidFill>
        </p:spPr>
        <p:txBody>
          <a:bodyPr wrap="square" rtlCol="0">
            <a:spAutoFit/>
          </a:bodyPr>
          <a:lstStyle/>
          <a:p>
            <a:r>
              <a:rPr lang="en-GB" sz="2000" dirty="0"/>
              <a:t>Arctic Amplification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545EB3-6EB3-4BD5-B3F8-1EBB6A061574}"/>
              </a:ext>
            </a:extLst>
          </p:cNvPr>
          <p:cNvSpPr txBox="1"/>
          <p:nvPr/>
        </p:nvSpPr>
        <p:spPr>
          <a:xfrm>
            <a:off x="2366049" y="4159561"/>
            <a:ext cx="1448861" cy="707886"/>
          </a:xfrm>
          <a:prstGeom prst="rect">
            <a:avLst/>
          </a:prstGeom>
          <a:solidFill>
            <a:srgbClr val="83A8C1"/>
          </a:solidFill>
        </p:spPr>
        <p:txBody>
          <a:bodyPr wrap="square" rtlCol="0">
            <a:spAutoFit/>
          </a:bodyPr>
          <a:lstStyle/>
          <a:p>
            <a:r>
              <a:rPr lang="en-GB" sz="2000" dirty="0"/>
              <a:t>Permafrost Thaw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F5E6D3-8818-47A3-BA78-9E1650CBE5FD}"/>
              </a:ext>
            </a:extLst>
          </p:cNvPr>
          <p:cNvSpPr txBox="1"/>
          <p:nvPr/>
        </p:nvSpPr>
        <p:spPr>
          <a:xfrm>
            <a:off x="3274418" y="5732553"/>
            <a:ext cx="1667629" cy="707886"/>
          </a:xfrm>
          <a:prstGeom prst="rect">
            <a:avLst/>
          </a:prstGeom>
          <a:solidFill>
            <a:srgbClr val="6FA0C0"/>
          </a:solidFill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Oceanic Acidification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504C86-F518-4125-A8A1-D1F8CA307A60}"/>
              </a:ext>
            </a:extLst>
          </p:cNvPr>
          <p:cNvSpPr txBox="1"/>
          <p:nvPr/>
        </p:nvSpPr>
        <p:spPr>
          <a:xfrm>
            <a:off x="7237839" y="5732553"/>
            <a:ext cx="1667629" cy="707886"/>
          </a:xfrm>
          <a:prstGeom prst="rect">
            <a:avLst/>
          </a:prstGeom>
          <a:solidFill>
            <a:srgbClr val="4D86A9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2000" dirty="0">
                <a:solidFill>
                  <a:schemeClr val="bg1"/>
                </a:solidFill>
              </a:rPr>
              <a:t>Greenhouse gasses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516B8F7-0987-4CD4-85FF-0A9BA42B2F07}"/>
              </a:ext>
            </a:extLst>
          </p:cNvPr>
          <p:cNvSpPr txBox="1"/>
          <p:nvPr/>
        </p:nvSpPr>
        <p:spPr>
          <a:xfrm>
            <a:off x="8317325" y="2189983"/>
            <a:ext cx="1630108" cy="707886"/>
          </a:xfrm>
          <a:prstGeom prst="rect">
            <a:avLst/>
          </a:prstGeom>
          <a:solidFill>
            <a:srgbClr val="1C3C6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2000" dirty="0">
                <a:solidFill>
                  <a:schemeClr val="bg1"/>
                </a:solidFill>
              </a:rPr>
              <a:t>Ozone Holes &amp; Sunlight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2AC5D8-D3A9-417D-94C5-1866A22FA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335" y="1076733"/>
            <a:ext cx="8583803" cy="2862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41B47E-C93E-4246-B9F3-C5F3A390A6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6336" y="3927692"/>
            <a:ext cx="8583803" cy="28621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556D38-0767-4CC6-AB44-826B08F9FEC5}"/>
              </a:ext>
            </a:extLst>
          </p:cNvPr>
          <p:cNvSpPr/>
          <p:nvPr/>
        </p:nvSpPr>
        <p:spPr>
          <a:xfrm>
            <a:off x="2673625" y="3781839"/>
            <a:ext cx="110849" cy="1458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99FA68-868D-457D-99D6-B6EE887F6E02}"/>
              </a:ext>
            </a:extLst>
          </p:cNvPr>
          <p:cNvSpPr/>
          <p:nvPr/>
        </p:nvSpPr>
        <p:spPr>
          <a:xfrm>
            <a:off x="3521075" y="6415636"/>
            <a:ext cx="85238" cy="1458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032E2A-1CEF-4300-9EC9-5C542137A394}"/>
              </a:ext>
            </a:extLst>
          </p:cNvPr>
          <p:cNvSpPr/>
          <p:nvPr/>
        </p:nvSpPr>
        <p:spPr>
          <a:xfrm>
            <a:off x="3673475" y="6568036"/>
            <a:ext cx="85238" cy="1458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6E99073-9BE3-4062-B8DD-B45AE434D6B7}"/>
              </a:ext>
            </a:extLst>
          </p:cNvPr>
          <p:cNvSpPr/>
          <p:nvPr/>
        </p:nvSpPr>
        <p:spPr>
          <a:xfrm>
            <a:off x="6087890" y="6440439"/>
            <a:ext cx="122410" cy="1458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870C49-368F-4E65-A48F-F13D4280C5B9}"/>
              </a:ext>
            </a:extLst>
          </p:cNvPr>
          <p:cNvSpPr/>
          <p:nvPr/>
        </p:nvSpPr>
        <p:spPr>
          <a:xfrm>
            <a:off x="9859659" y="4467407"/>
            <a:ext cx="122410" cy="1458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E52FE8C-6EFB-4408-B61F-B71C2A6FDA93}"/>
              </a:ext>
            </a:extLst>
          </p:cNvPr>
          <p:cNvSpPr/>
          <p:nvPr/>
        </p:nvSpPr>
        <p:spPr>
          <a:xfrm>
            <a:off x="9859659" y="1588382"/>
            <a:ext cx="122410" cy="1458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067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35" grpId="0" animBg="1"/>
      <p:bldP spid="35" grpId="1" animBg="1"/>
      <p:bldP spid="5" grpId="0" animBg="1"/>
      <p:bldP spid="5" grpId="1" animBg="1"/>
      <p:bldP spid="18" grpId="0" animBg="1"/>
      <p:bldP spid="18" grpId="1" animBg="1"/>
      <p:bldP spid="19" grpId="0" animBg="1"/>
      <p:bldP spid="19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F0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radar chart&#10;&#10;Description automatically generated">
            <a:extLst>
              <a:ext uri="{FF2B5EF4-FFF2-40B4-BE49-F238E27FC236}">
                <a16:creationId xmlns:a16="http://schemas.microsoft.com/office/drawing/2014/main" id="{ADE984D8-2102-A542-9D62-888A2F2B80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103" r="185"/>
          <a:stretch/>
        </p:blipFill>
        <p:spPr>
          <a:xfrm>
            <a:off x="1" y="0"/>
            <a:ext cx="6517758" cy="6858000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2511D1-353D-8F44-9373-CE202E9A39EC}"/>
              </a:ext>
            </a:extLst>
          </p:cNvPr>
          <p:cNvSpPr txBox="1"/>
          <p:nvPr/>
        </p:nvSpPr>
        <p:spPr>
          <a:xfrm>
            <a:off x="6916047" y="435873"/>
            <a:ext cx="4876665" cy="5986254"/>
          </a:xfrm>
          <a:prstGeom prst="rect">
            <a:avLst/>
          </a:prstGeom>
          <a:noFill/>
          <a:ln w="38100">
            <a:solidFill>
              <a:srgbClr val="2C568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  <a:p>
            <a:r>
              <a:rPr lang="en-GB" sz="2300" b="1" dirty="0"/>
              <a:t>Data Sources:</a:t>
            </a:r>
          </a:p>
          <a:p>
            <a:r>
              <a:rPr lang="en-GB" sz="2000" u="sng" dirty="0"/>
              <a:t>Ice extent </a:t>
            </a:r>
            <a:r>
              <a:rPr lang="en-GB" sz="2000" dirty="0"/>
              <a:t>-</a:t>
            </a:r>
            <a:endParaRPr lang="en-GB" sz="2000" u="sng" dirty="0"/>
          </a:p>
          <a:p>
            <a:r>
              <a:rPr lang="en-GB" sz="2000" dirty="0"/>
              <a:t>National Oceanic and Atmospheric Administration </a:t>
            </a:r>
            <a:r>
              <a:rPr lang="en-GB" sz="2000" i="1" dirty="0"/>
              <a:t>(NOAA)</a:t>
            </a:r>
          </a:p>
          <a:p>
            <a:endParaRPr lang="en-GB" sz="2000" dirty="0"/>
          </a:p>
          <a:p>
            <a:r>
              <a:rPr lang="en-GB" sz="2000" u="sng" dirty="0"/>
              <a:t>Temperature</a:t>
            </a:r>
            <a:r>
              <a:rPr lang="en-GB" sz="2100" dirty="0"/>
              <a:t> </a:t>
            </a:r>
            <a:r>
              <a:rPr lang="en-GB" sz="2000" dirty="0"/>
              <a:t>- </a:t>
            </a:r>
          </a:p>
          <a:p>
            <a:r>
              <a:rPr lang="en-IN" sz="2000" i="0" dirty="0">
                <a:effectLst/>
              </a:rPr>
              <a:t>Met Office Hadley Centre</a:t>
            </a:r>
            <a:endParaRPr lang="en-GB" sz="2000" dirty="0"/>
          </a:p>
          <a:p>
            <a:endParaRPr lang="en-GB" sz="2000" dirty="0"/>
          </a:p>
          <a:p>
            <a:r>
              <a:rPr lang="en-GB" sz="2300" b="1" dirty="0"/>
              <a:t>About the data:</a:t>
            </a:r>
          </a:p>
          <a:p>
            <a:r>
              <a:rPr lang="en-GB" sz="2000" dirty="0"/>
              <a:t>Monthly data ranging  from </a:t>
            </a:r>
            <a:r>
              <a:rPr lang="en-GB" sz="2000" b="1" dirty="0"/>
              <a:t>January 2006</a:t>
            </a:r>
            <a:r>
              <a:rPr lang="en-GB" sz="2000" dirty="0"/>
              <a:t> to </a:t>
            </a:r>
            <a:r>
              <a:rPr lang="en-GB" sz="2000" b="1" dirty="0"/>
              <a:t>August 2020</a:t>
            </a:r>
          </a:p>
          <a:p>
            <a:endParaRPr lang="en-GB" sz="2000" dirty="0"/>
          </a:p>
          <a:p>
            <a:r>
              <a:rPr lang="en-GB" sz="2000" dirty="0"/>
              <a:t>The data is from 2006 onwards because global warming has been at an all time high starting from the 21</a:t>
            </a:r>
            <a:r>
              <a:rPr lang="en-GB" sz="2000" baseline="30000" dirty="0"/>
              <a:t>st</a:t>
            </a:r>
            <a:r>
              <a:rPr lang="en-GB" sz="2000" dirty="0"/>
              <a:t> Century.</a:t>
            </a:r>
          </a:p>
          <a:p>
            <a:r>
              <a:rPr lang="en-GB" sz="2000" dirty="0"/>
              <a:t>The impacts of the crisis have been the most visible in recent years.</a:t>
            </a:r>
            <a:endParaRPr lang="en-GB" dirty="0"/>
          </a:p>
          <a:p>
            <a:endParaRPr lang="en-GB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EF1341B-3BBE-4040-B871-94A93C301814}"/>
              </a:ext>
            </a:extLst>
          </p:cNvPr>
          <p:cNvCxnSpPr/>
          <p:nvPr/>
        </p:nvCxnSpPr>
        <p:spPr>
          <a:xfrm flipV="1">
            <a:off x="984738" y="4697869"/>
            <a:ext cx="325779" cy="18139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908BFF8C-0769-4D70-8558-6046B4740BE6}"/>
              </a:ext>
            </a:extLst>
          </p:cNvPr>
          <p:cNvSpPr/>
          <p:nvPr/>
        </p:nvSpPr>
        <p:spPr>
          <a:xfrm>
            <a:off x="1812539" y="1592293"/>
            <a:ext cx="661720" cy="633196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569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" name="Content Placeholder 2" descr="Aerial view of icebergs in Antarctica">
            <a:extLst>
              <a:ext uri="{FF2B5EF4-FFF2-40B4-BE49-F238E27FC236}">
                <a16:creationId xmlns:a16="http://schemas.microsoft.com/office/drawing/2014/main" id="{AF60F74B-D392-1E4E-A717-17EB0EF9A7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97" r="1" b="2995"/>
          <a:stretch/>
        </p:blipFill>
        <p:spPr>
          <a:xfrm>
            <a:off x="1524" y="-10634"/>
            <a:ext cx="12196815" cy="6889899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2CECB67F-08DB-7244-B6FA-FD005488C038}"/>
              </a:ext>
            </a:extLst>
          </p:cNvPr>
          <p:cNvSpPr/>
          <p:nvPr/>
        </p:nvSpPr>
        <p:spPr>
          <a:xfrm flipH="1">
            <a:off x="-6339" y="0"/>
            <a:ext cx="9537405" cy="6879265"/>
          </a:xfrm>
          <a:custGeom>
            <a:avLst/>
            <a:gdLst>
              <a:gd name="connsiteX0" fmla="*/ 0 w 9537405"/>
              <a:gd name="connsiteY0" fmla="*/ 6858000 h 6868632"/>
              <a:gd name="connsiteX1" fmla="*/ 4805916 w 9537405"/>
              <a:gd name="connsiteY1" fmla="*/ 10632 h 6868632"/>
              <a:gd name="connsiteX2" fmla="*/ 9537405 w 9537405"/>
              <a:gd name="connsiteY2" fmla="*/ 0 h 6868632"/>
              <a:gd name="connsiteX3" fmla="*/ 9516140 w 9537405"/>
              <a:gd name="connsiteY3" fmla="*/ 6868632 h 6868632"/>
              <a:gd name="connsiteX4" fmla="*/ 0 w 9537405"/>
              <a:gd name="connsiteY4" fmla="*/ 6858000 h 68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37405" h="6868632">
                <a:moveTo>
                  <a:pt x="0" y="6858000"/>
                </a:moveTo>
                <a:lnTo>
                  <a:pt x="4805916" y="10632"/>
                </a:lnTo>
                <a:lnTo>
                  <a:pt x="9537405" y="0"/>
                </a:lnTo>
                <a:cubicBezTo>
                  <a:pt x="9530317" y="2289544"/>
                  <a:pt x="9523228" y="4579088"/>
                  <a:pt x="9516140" y="6868632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D9C6033C-D26F-DE4F-BDD2-2D241FE7E5E3}"/>
              </a:ext>
            </a:extLst>
          </p:cNvPr>
          <p:cNvSpPr/>
          <p:nvPr/>
        </p:nvSpPr>
        <p:spPr>
          <a:xfrm flipH="1">
            <a:off x="-14202" y="2894"/>
            <a:ext cx="8357191" cy="6879265"/>
          </a:xfrm>
          <a:custGeom>
            <a:avLst/>
            <a:gdLst>
              <a:gd name="connsiteX0" fmla="*/ 0 w 8357191"/>
              <a:gd name="connsiteY0" fmla="*/ 6836734 h 6868632"/>
              <a:gd name="connsiteX1" fmla="*/ 0 w 8357191"/>
              <a:gd name="connsiteY1" fmla="*/ 6836734 h 6868632"/>
              <a:gd name="connsiteX2" fmla="*/ 4688958 w 8357191"/>
              <a:gd name="connsiteY2" fmla="*/ 0 h 6868632"/>
              <a:gd name="connsiteX3" fmla="*/ 8357191 w 8357191"/>
              <a:gd name="connsiteY3" fmla="*/ 0 h 6868632"/>
              <a:gd name="connsiteX4" fmla="*/ 8335926 w 8357191"/>
              <a:gd name="connsiteY4" fmla="*/ 6868632 h 6868632"/>
              <a:gd name="connsiteX5" fmla="*/ 0 w 8357191"/>
              <a:gd name="connsiteY5" fmla="*/ 6836734 h 6868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57191" h="6868632">
                <a:moveTo>
                  <a:pt x="0" y="6836734"/>
                </a:moveTo>
                <a:lnTo>
                  <a:pt x="0" y="6836734"/>
                </a:lnTo>
                <a:lnTo>
                  <a:pt x="4688958" y="0"/>
                </a:lnTo>
                <a:lnTo>
                  <a:pt x="8357191" y="0"/>
                </a:lnTo>
                <a:cubicBezTo>
                  <a:pt x="8350103" y="2289544"/>
                  <a:pt x="8343014" y="4579088"/>
                  <a:pt x="8335926" y="6868632"/>
                </a:cubicBezTo>
                <a:lnTo>
                  <a:pt x="0" y="6836734"/>
                </a:lnTo>
                <a:close/>
              </a:path>
            </a:pathLst>
          </a:cu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algn="ctr"/>
            <a:endParaRPr lang="en-GB" sz="5400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1C30C0-9FB3-AF48-83F0-49F2380A7892}"/>
              </a:ext>
            </a:extLst>
          </p:cNvPr>
          <p:cNvSpPr txBox="1"/>
          <p:nvPr/>
        </p:nvSpPr>
        <p:spPr>
          <a:xfrm>
            <a:off x="3820885" y="2612572"/>
            <a:ext cx="4550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b="1" dirty="0">
                <a:solidFill>
                  <a:schemeClr val="bg1"/>
                </a:solidFill>
              </a:rPr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1377437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many, display&#10;&#10;Description automatically generated">
            <a:extLst>
              <a:ext uri="{FF2B5EF4-FFF2-40B4-BE49-F238E27FC236}">
                <a16:creationId xmlns:a16="http://schemas.microsoft.com/office/drawing/2014/main" id="{0993B2EA-7613-4645-8F87-37AC7D379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772" y="2981115"/>
            <a:ext cx="5400000" cy="1572482"/>
          </a:xfrm>
          <a:prstGeom prst="rect">
            <a:avLst/>
          </a:prstGeom>
        </p:spPr>
      </p:pic>
      <p:pic>
        <p:nvPicPr>
          <p:cNvPr id="18" name="Picture 17" descr="A close up&#10;&#10;Description automatically generated">
            <a:extLst>
              <a:ext uri="{FF2B5EF4-FFF2-40B4-BE49-F238E27FC236}">
                <a16:creationId xmlns:a16="http://schemas.microsoft.com/office/drawing/2014/main" id="{BDBCBA16-5032-3048-B4E9-0DA494A3F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772" y="2966443"/>
            <a:ext cx="5400000" cy="1476100"/>
          </a:xfrm>
          <a:prstGeom prst="rect">
            <a:avLst/>
          </a:prstGeom>
        </p:spPr>
      </p:pic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DF85DE56-2541-D141-B565-3AB559059A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905"/>
          <a:stretch/>
        </p:blipFill>
        <p:spPr>
          <a:xfrm>
            <a:off x="3028772" y="3008086"/>
            <a:ext cx="5400000" cy="139281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9F60CC1-E82E-43A2-B42C-86A446FE4B52}"/>
              </a:ext>
            </a:extLst>
          </p:cNvPr>
          <p:cNvSpPr/>
          <p:nvPr/>
        </p:nvSpPr>
        <p:spPr>
          <a:xfrm>
            <a:off x="5272002" y="2675643"/>
            <a:ext cx="3156770" cy="23672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 descr="A picture containing chart, line chart&#10;&#10;Description automatically generated">
            <a:extLst>
              <a:ext uri="{FF2B5EF4-FFF2-40B4-BE49-F238E27FC236}">
                <a16:creationId xmlns:a16="http://schemas.microsoft.com/office/drawing/2014/main" id="{33F74BC8-0DA3-1A4A-AF8C-527DC76808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217" y="1388829"/>
            <a:ext cx="5326950" cy="4757053"/>
          </a:xfrm>
          <a:prstGeom prst="rect">
            <a:avLst/>
          </a:prstGeom>
        </p:spPr>
      </p:pic>
      <p:pic>
        <p:nvPicPr>
          <p:cNvPr id="7" name="Picture 6" descr="A picture containing antenna, object, cabinet&#10;&#10;Description automatically generated">
            <a:extLst>
              <a:ext uri="{FF2B5EF4-FFF2-40B4-BE49-F238E27FC236}">
                <a16:creationId xmlns:a16="http://schemas.microsoft.com/office/drawing/2014/main" id="{EE04C233-B8BF-D546-88A1-8463A741EE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217" y="1388828"/>
            <a:ext cx="5326950" cy="47570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93FADE-D5CB-46E5-AD19-CE2E03C17F89}"/>
              </a:ext>
            </a:extLst>
          </p:cNvPr>
          <p:cNvSpPr txBox="1"/>
          <p:nvPr/>
        </p:nvSpPr>
        <p:spPr>
          <a:xfrm>
            <a:off x="0" y="180898"/>
            <a:ext cx="12192000" cy="584775"/>
          </a:xfrm>
          <a:prstGeom prst="rect">
            <a:avLst/>
          </a:prstGeom>
          <a:solidFill>
            <a:schemeClr val="tx1">
              <a:lumMod val="95000"/>
              <a:lumOff val="5000"/>
              <a:alpha val="22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Time Profile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2F2268F-621A-4A38-8062-FE39C70FB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6" idx="1"/>
          </p:cNvCxnSpPr>
          <p:nvPr/>
        </p:nvCxnSpPr>
        <p:spPr>
          <a:xfrm>
            <a:off x="0" y="473286"/>
            <a:ext cx="4138900" cy="2200"/>
          </a:xfrm>
          <a:prstGeom prst="line">
            <a:avLst/>
          </a:prstGeom>
          <a:ln w="25400">
            <a:solidFill>
              <a:schemeClr val="bg1"/>
            </a:solidFill>
            <a:tail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E9A9AE8-7FA9-4CCB-9786-4759E6F7B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 w="25400">
            <a:solidFill>
              <a:schemeClr val="bg1"/>
            </a:solidFill>
            <a:head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804B2A3-73F0-45F0-81C8-1E0097037D24}"/>
              </a:ext>
            </a:extLst>
          </p:cNvPr>
          <p:cNvSpPr/>
          <p:nvPr/>
        </p:nvSpPr>
        <p:spPr>
          <a:xfrm>
            <a:off x="354170" y="1300766"/>
            <a:ext cx="5741830" cy="497124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E457B08-58FD-4198-A724-72FFA0C013A8}"/>
                  </a:ext>
                </a:extLst>
              </p:cNvPr>
              <p:cNvSpPr txBox="1"/>
              <p:nvPr/>
            </p:nvSpPr>
            <p:spPr>
              <a:xfrm>
                <a:off x="486167" y="1762300"/>
                <a:ext cx="5328000" cy="1800000"/>
              </a:xfrm>
              <a:prstGeom prst="rect">
                <a:avLst/>
              </a:prstGeom>
              <a:solidFill>
                <a:srgbClr val="CCDEE6"/>
              </a:solidFill>
              <a:ln w="28575"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IN" sz="2200" b="1" dirty="0"/>
                  <a:t>Augmented Dickey Fuller (ADF)Test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sz="2000" dirty="0">
                    <a:solidFill>
                      <a:schemeClr val="tx1"/>
                    </a:solidFill>
                  </a:rPr>
                  <a:t>: Unit root (stochastic trend) is present in the </a:t>
                </a:r>
                <a:r>
                  <a:rPr lang="en-IN" sz="2000" dirty="0"/>
                  <a:t>time series data </a:t>
                </a:r>
                <a:endParaRPr lang="en-IN" sz="2000" b="1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000" dirty="0">
                    <a:solidFill>
                      <a:schemeClr val="tx1"/>
                    </a:solidFill>
                  </a:rPr>
                  <a:t>: </a:t>
                </a:r>
                <a:r>
                  <a:rPr lang="en-IN" sz="2000" dirty="0"/>
                  <a:t>Given data is stationary (trend – stationary)</a:t>
                </a:r>
                <a:endParaRPr lang="en-IN" sz="2000" b="1" dirty="0">
                  <a:solidFill>
                    <a:schemeClr val="tx1"/>
                  </a:solidFill>
                </a:endParaRPr>
              </a:p>
              <a:p>
                <a:r>
                  <a:rPr lang="en-IN" sz="2000" dirty="0">
                    <a:solidFill>
                      <a:schemeClr val="tx1"/>
                    </a:solidFill>
                  </a:rPr>
                  <a:t>p-value: </a:t>
                </a:r>
                <a:r>
                  <a:rPr lang="en-IN" sz="2000" b="1" dirty="0">
                    <a:solidFill>
                      <a:schemeClr val="tx1"/>
                    </a:solidFill>
                  </a:rPr>
                  <a:t>0.01 </a:t>
                </a:r>
                <a:endParaRPr lang="en-IN" sz="2000" dirty="0">
                  <a:solidFill>
                    <a:schemeClr val="tx1"/>
                  </a:solidFill>
                </a:endParaRPr>
              </a:p>
              <a:p>
                <a:r>
                  <a:rPr lang="en-IN" dirty="0"/>
                  <a:t> 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E457B08-58FD-4198-A724-72FFA0C01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67" y="1762300"/>
                <a:ext cx="5328000" cy="1800000"/>
              </a:xfrm>
              <a:prstGeom prst="rect">
                <a:avLst/>
              </a:prstGeom>
              <a:blipFill>
                <a:blip r:embed="rId8"/>
                <a:stretch>
                  <a:fillRect l="-1251" t="-1667"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369D472-CEC0-4EA6-9186-AD70744C7358}"/>
                  </a:ext>
                </a:extLst>
              </p:cNvPr>
              <p:cNvSpPr txBox="1"/>
              <p:nvPr/>
            </p:nvSpPr>
            <p:spPr>
              <a:xfrm>
                <a:off x="487217" y="3783462"/>
                <a:ext cx="5328000" cy="1800000"/>
              </a:xfrm>
              <a:prstGeom prst="rect">
                <a:avLst/>
              </a:prstGeom>
              <a:solidFill>
                <a:srgbClr val="CCDEE6"/>
              </a:solidFill>
              <a:ln w="28575"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IN" sz="2200" b="1" i="0" dirty="0">
                    <a:solidFill>
                      <a:srgbClr val="222222"/>
                    </a:solidFill>
                    <a:effectLst/>
                  </a:rPr>
                  <a:t>Kwiatkowski–Phillips–Schmidt–Shin</a:t>
                </a:r>
                <a:r>
                  <a:rPr lang="en-IN" sz="2200" b="1" dirty="0"/>
                  <a:t> (KPSS) Test</a:t>
                </a:r>
                <a:endParaRPr lang="en-IN" sz="22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sz="2000" dirty="0">
                    <a:solidFill>
                      <a:schemeClr val="tx1"/>
                    </a:solidFill>
                  </a:rPr>
                  <a:t>: Time series is </a:t>
                </a:r>
                <a:r>
                  <a:rPr lang="en-IN" sz="2000" dirty="0"/>
                  <a:t>mean – </a:t>
                </a:r>
                <a:r>
                  <a:rPr lang="en-IN" sz="2000" dirty="0">
                    <a:solidFill>
                      <a:schemeClr val="tx1"/>
                    </a:solidFill>
                  </a:rPr>
                  <a:t>stationary. </a:t>
                </a:r>
                <a:endParaRPr lang="en-IN" sz="2000" b="1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I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sz="2000" dirty="0">
                    <a:solidFill>
                      <a:schemeClr val="tx1"/>
                    </a:solidFill>
                  </a:rPr>
                  <a:t>: </a:t>
                </a:r>
                <a:r>
                  <a:rPr lang="en-IN" sz="2000" dirty="0"/>
                  <a:t>Given data is not stationary. </a:t>
                </a:r>
                <a:endParaRPr lang="en-IN" sz="2000" b="1" dirty="0">
                  <a:solidFill>
                    <a:schemeClr val="tx1"/>
                  </a:solidFill>
                </a:endParaRPr>
              </a:p>
              <a:p>
                <a:r>
                  <a:rPr lang="en-IN" sz="2000" dirty="0">
                    <a:solidFill>
                      <a:schemeClr val="tx1"/>
                    </a:solidFill>
                  </a:rPr>
                  <a:t>p-value: </a:t>
                </a:r>
                <a:r>
                  <a:rPr lang="en-IN" sz="2000" b="1" dirty="0">
                    <a:solidFill>
                      <a:schemeClr val="tx1"/>
                    </a:solidFill>
                  </a:rPr>
                  <a:t>0.01 </a:t>
                </a:r>
                <a:endParaRPr lang="en-IN" sz="2000" dirty="0">
                  <a:solidFill>
                    <a:schemeClr val="tx1"/>
                  </a:solidFill>
                </a:endParaRPr>
              </a:p>
              <a:p>
                <a:r>
                  <a:rPr lang="en-IN" dirty="0"/>
                  <a:t> 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369D472-CEC0-4EA6-9186-AD70744C73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217" y="3783462"/>
                <a:ext cx="5328000" cy="1800000"/>
              </a:xfrm>
              <a:prstGeom prst="rect">
                <a:avLst/>
              </a:prstGeom>
              <a:blipFill>
                <a:blip r:embed="rId9"/>
                <a:stretch>
                  <a:fillRect l="-1251" t="-1667"/>
                </a:stretch>
              </a:blipFill>
              <a:ln w="28575"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245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7037E-6 L 0.25 -0.2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7037E-6 L 0.25 3.7037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L 0.25 0.25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1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6" grpId="0" animBg="1"/>
      <p:bldP spid="26" grpId="1" animBg="1"/>
      <p:bldP spid="22" grpId="0" animBg="1"/>
      <p:bldP spid="22" grpId="1" animBg="1"/>
      <p:bldP spid="25" grpId="0" animBg="1"/>
      <p:bldP spid="25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97225F2-268C-4C5D-B616-1F76036DF840}"/>
              </a:ext>
            </a:extLst>
          </p:cNvPr>
          <p:cNvSpPr txBox="1"/>
          <p:nvPr/>
        </p:nvSpPr>
        <p:spPr>
          <a:xfrm>
            <a:off x="4417805" y="6102333"/>
            <a:ext cx="3355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 MAPE: 668.90047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125C3A-F29E-450D-B7B5-8BC5C0CA07B9}"/>
              </a:ext>
            </a:extLst>
          </p:cNvPr>
          <p:cNvSpPr txBox="1"/>
          <p:nvPr/>
        </p:nvSpPr>
        <p:spPr>
          <a:xfrm>
            <a:off x="0" y="180898"/>
            <a:ext cx="12192000" cy="584775"/>
          </a:xfrm>
          <a:prstGeom prst="rect">
            <a:avLst/>
          </a:prstGeom>
          <a:solidFill>
            <a:schemeClr val="tx1">
              <a:lumMod val="95000"/>
              <a:lumOff val="5000"/>
              <a:alpha val="22000"/>
            </a:schemeClr>
          </a:solidFill>
        </p:spPr>
        <p:txBody>
          <a:bodyPr wrap="square" rtlCol="0" anchor="t">
            <a:spAutoFit/>
          </a:bodyPr>
          <a:lstStyle/>
          <a:p>
            <a:pPr algn="ctr"/>
            <a:r>
              <a:rPr lang="en-GB" sz="3200" dirty="0">
                <a:solidFill>
                  <a:schemeClr val="bg1"/>
                </a:solidFill>
              </a:rPr>
              <a:t>Candidate Models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8924070-FCC3-417A-8B92-522A18E3E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6" idx="1"/>
          </p:cNvCxnSpPr>
          <p:nvPr/>
        </p:nvCxnSpPr>
        <p:spPr>
          <a:xfrm>
            <a:off x="0" y="473286"/>
            <a:ext cx="4138900" cy="2200"/>
          </a:xfrm>
          <a:prstGeom prst="line">
            <a:avLst/>
          </a:prstGeom>
          <a:ln w="25400">
            <a:solidFill>
              <a:schemeClr val="bg1"/>
            </a:solidFill>
            <a:tail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9FBBC1-3305-4E59-A368-A337E9E79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 w="25400">
            <a:solidFill>
              <a:schemeClr val="bg1"/>
            </a:solidFill>
            <a:headEnd type="oval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90A8048-D056-49C2-91E4-5A44B21C5727}"/>
              </a:ext>
            </a:extLst>
          </p:cNvPr>
          <p:cNvSpPr txBox="1"/>
          <p:nvPr/>
        </p:nvSpPr>
        <p:spPr>
          <a:xfrm>
            <a:off x="11196320" y="153566"/>
            <a:ext cx="180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3">
                    <a:lumMod val="20000"/>
                    <a:lumOff val="80000"/>
                  </a:schemeClr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Forecast</a:t>
            </a:r>
            <a:endParaRPr lang="en-IN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Rectangle 24" descr="sdvcv&#10;">
            <a:hlinkClick r:id="rId4" action="ppaction://hlinksldjump"/>
            <a:extLst>
              <a:ext uri="{FF2B5EF4-FFF2-40B4-BE49-F238E27FC236}">
                <a16:creationId xmlns:a16="http://schemas.microsoft.com/office/drawing/2014/main" id="{8E0DEFE2-1980-4D10-BC16-2BDF49F09FF2}"/>
              </a:ext>
            </a:extLst>
          </p:cNvPr>
          <p:cNvSpPr/>
          <p:nvPr/>
        </p:nvSpPr>
        <p:spPr>
          <a:xfrm>
            <a:off x="4417805" y="3930533"/>
            <a:ext cx="3356390" cy="2063388"/>
          </a:xfrm>
          <a:prstGeom prst="rect">
            <a:avLst/>
          </a:prstGeom>
          <a:solidFill>
            <a:schemeClr val="bg1"/>
          </a:solidFill>
          <a:ln w="57150">
            <a:solidFill>
              <a:srgbClr val="D1F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</a:rPr>
              <a:t>BATS MODEL</a:t>
            </a:r>
          </a:p>
        </p:txBody>
      </p:sp>
      <p:sp>
        <p:nvSpPr>
          <p:cNvPr id="27" name="Rectangle 26" descr="sdvcv&#10;">
            <a:hlinkClick r:id="rId5" action="ppaction://hlinksldjump"/>
            <a:extLst>
              <a:ext uri="{FF2B5EF4-FFF2-40B4-BE49-F238E27FC236}">
                <a16:creationId xmlns:a16="http://schemas.microsoft.com/office/drawing/2014/main" id="{8F64741D-235F-45E5-A9DE-7350B0A9C168}"/>
              </a:ext>
            </a:extLst>
          </p:cNvPr>
          <p:cNvSpPr/>
          <p:nvPr/>
        </p:nvSpPr>
        <p:spPr>
          <a:xfrm>
            <a:off x="8218408" y="3930533"/>
            <a:ext cx="3356390" cy="2063388"/>
          </a:xfrm>
          <a:prstGeom prst="rect">
            <a:avLst/>
          </a:prstGeom>
          <a:solidFill>
            <a:schemeClr val="bg1"/>
          </a:solidFill>
          <a:ln w="57150">
            <a:solidFill>
              <a:srgbClr val="D1F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</a:rPr>
              <a:t>SARIMAX MODEL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29" name="Rectangle 28" descr="sdvcv&#10;">
            <a:hlinkClick r:id="rId6" action="ppaction://hlinksldjump"/>
            <a:extLst>
              <a:ext uri="{FF2B5EF4-FFF2-40B4-BE49-F238E27FC236}">
                <a16:creationId xmlns:a16="http://schemas.microsoft.com/office/drawing/2014/main" id="{89AB9523-D664-4127-AFF7-238CEF217224}"/>
              </a:ext>
            </a:extLst>
          </p:cNvPr>
          <p:cNvSpPr/>
          <p:nvPr/>
        </p:nvSpPr>
        <p:spPr>
          <a:xfrm>
            <a:off x="8218408" y="1141124"/>
            <a:ext cx="3356390" cy="2063388"/>
          </a:xfrm>
          <a:prstGeom prst="rect">
            <a:avLst/>
          </a:prstGeom>
          <a:solidFill>
            <a:schemeClr val="bg1"/>
          </a:solidFill>
          <a:ln w="57150">
            <a:solidFill>
              <a:srgbClr val="D1F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</a:rPr>
              <a:t>SARIMA MODEL </a:t>
            </a:r>
          </a:p>
        </p:txBody>
      </p:sp>
      <p:sp>
        <p:nvSpPr>
          <p:cNvPr id="31" name="Rectangle 30" descr="sdvcv&#10;">
            <a:hlinkClick r:id="rId7" action="ppaction://hlinksldjump"/>
            <a:extLst>
              <a:ext uri="{FF2B5EF4-FFF2-40B4-BE49-F238E27FC236}">
                <a16:creationId xmlns:a16="http://schemas.microsoft.com/office/drawing/2014/main" id="{9885C7BD-47CE-499E-A80D-6F696D0CEB65}"/>
              </a:ext>
            </a:extLst>
          </p:cNvPr>
          <p:cNvSpPr/>
          <p:nvPr/>
        </p:nvSpPr>
        <p:spPr>
          <a:xfrm>
            <a:off x="617202" y="3930533"/>
            <a:ext cx="3356390" cy="2063388"/>
          </a:xfrm>
          <a:prstGeom prst="rect">
            <a:avLst/>
          </a:prstGeom>
          <a:solidFill>
            <a:schemeClr val="bg1"/>
          </a:solidFill>
          <a:ln w="57150">
            <a:solidFill>
              <a:srgbClr val="D1F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</a:rPr>
              <a:t>HOLT WINTER’S MODEL </a:t>
            </a:r>
          </a:p>
        </p:txBody>
      </p:sp>
      <p:sp>
        <p:nvSpPr>
          <p:cNvPr id="33" name="Rectangle 32" descr="sdvcv&#10;">
            <a:hlinkClick r:id="rId8" action="ppaction://hlinksldjump"/>
            <a:extLst>
              <a:ext uri="{FF2B5EF4-FFF2-40B4-BE49-F238E27FC236}">
                <a16:creationId xmlns:a16="http://schemas.microsoft.com/office/drawing/2014/main" id="{120729F6-625E-4681-BAB3-C2FEC91C23BB}"/>
              </a:ext>
            </a:extLst>
          </p:cNvPr>
          <p:cNvSpPr/>
          <p:nvPr/>
        </p:nvSpPr>
        <p:spPr>
          <a:xfrm>
            <a:off x="618392" y="1141124"/>
            <a:ext cx="3356390" cy="2063388"/>
          </a:xfrm>
          <a:prstGeom prst="rect">
            <a:avLst/>
          </a:prstGeom>
          <a:solidFill>
            <a:schemeClr val="bg1"/>
          </a:solidFill>
          <a:ln w="57150">
            <a:solidFill>
              <a:srgbClr val="D1F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</a:rPr>
              <a:t>ETS MODEL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4E78743-6A4E-4049-B896-2B395C99E392}"/>
              </a:ext>
            </a:extLst>
          </p:cNvPr>
          <p:cNvSpPr txBox="1"/>
          <p:nvPr/>
        </p:nvSpPr>
        <p:spPr>
          <a:xfrm>
            <a:off x="8230205" y="3304208"/>
            <a:ext cx="3355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 MAPE: 505.2825</a:t>
            </a:r>
          </a:p>
        </p:txBody>
      </p:sp>
      <p:sp>
        <p:nvSpPr>
          <p:cNvPr id="47" name="Rectangle 46" descr="sdvcv&#10;">
            <a:extLst>
              <a:ext uri="{FF2B5EF4-FFF2-40B4-BE49-F238E27FC236}">
                <a16:creationId xmlns:a16="http://schemas.microsoft.com/office/drawing/2014/main" id="{890F6E65-F286-4E24-B88D-4886D3D727B5}"/>
              </a:ext>
            </a:extLst>
          </p:cNvPr>
          <p:cNvSpPr/>
          <p:nvPr/>
        </p:nvSpPr>
        <p:spPr>
          <a:xfrm>
            <a:off x="8218408" y="3930533"/>
            <a:ext cx="3356390" cy="2063388"/>
          </a:xfrm>
          <a:prstGeom prst="rect">
            <a:avLst/>
          </a:prstGeom>
          <a:solidFill>
            <a:schemeClr val="bg1"/>
          </a:solidFill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</a:rPr>
              <a:t>SARIMAX MODEL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5D5EBC4-85AA-44CD-8DE1-C726B1C37DA1}"/>
              </a:ext>
            </a:extLst>
          </p:cNvPr>
          <p:cNvSpPr txBox="1"/>
          <p:nvPr/>
        </p:nvSpPr>
        <p:spPr>
          <a:xfrm>
            <a:off x="619582" y="6102333"/>
            <a:ext cx="3355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 MAPE: NA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1294061-91ED-4733-8938-ADE59015D0E2}"/>
              </a:ext>
            </a:extLst>
          </p:cNvPr>
          <p:cNvSpPr txBox="1"/>
          <p:nvPr/>
        </p:nvSpPr>
        <p:spPr>
          <a:xfrm>
            <a:off x="8230205" y="6102333"/>
            <a:ext cx="3355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 MAPE: 503.06676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5A51377-B964-4B85-88ED-B3F1D935CE1F}"/>
              </a:ext>
            </a:extLst>
          </p:cNvPr>
          <p:cNvSpPr txBox="1"/>
          <p:nvPr/>
        </p:nvSpPr>
        <p:spPr>
          <a:xfrm>
            <a:off x="4418995" y="3304208"/>
            <a:ext cx="3355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 MAPE: 703.17286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B64A7A-0FAA-42E8-AC25-27B41CEE3E49}"/>
              </a:ext>
            </a:extLst>
          </p:cNvPr>
          <p:cNvSpPr txBox="1"/>
          <p:nvPr/>
        </p:nvSpPr>
        <p:spPr>
          <a:xfrm>
            <a:off x="606595" y="3284157"/>
            <a:ext cx="3355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 MAPE: NA</a:t>
            </a:r>
          </a:p>
        </p:txBody>
      </p:sp>
      <p:sp>
        <p:nvSpPr>
          <p:cNvPr id="45" name="Rectangle 44" descr="sdvcv&#10;">
            <a:hlinkClick r:id="rId9" action="ppaction://hlinksldjump"/>
            <a:extLst>
              <a:ext uri="{FF2B5EF4-FFF2-40B4-BE49-F238E27FC236}">
                <a16:creationId xmlns:a16="http://schemas.microsoft.com/office/drawing/2014/main" id="{715FE585-C3DF-421D-B9D3-54058371820B}"/>
              </a:ext>
            </a:extLst>
          </p:cNvPr>
          <p:cNvSpPr/>
          <p:nvPr/>
        </p:nvSpPr>
        <p:spPr>
          <a:xfrm>
            <a:off x="4416615" y="1141124"/>
            <a:ext cx="3356390" cy="2063388"/>
          </a:xfrm>
          <a:prstGeom prst="rect">
            <a:avLst/>
          </a:prstGeom>
          <a:solidFill>
            <a:schemeClr val="bg1"/>
          </a:solidFill>
          <a:ln w="57150">
            <a:solidFill>
              <a:srgbClr val="D1F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b="1" dirty="0">
                <a:solidFill>
                  <a:schemeClr val="tx1"/>
                </a:solidFill>
              </a:rPr>
              <a:t>SARMA MODEL</a:t>
            </a:r>
          </a:p>
        </p:txBody>
      </p:sp>
    </p:spTree>
    <p:extLst>
      <p:ext uri="{BB962C8B-B14F-4D97-AF65-F5344CB8AC3E}">
        <p14:creationId xmlns:p14="http://schemas.microsoft.com/office/powerpoint/2010/main" val="139825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41429D9-1D6F-D44B-BCB8-B109AAC9829F}">
  <we:reference id="wa104178141" version="4.3.3.0" store="en-001" storeType="OMEX"/>
  <we:alternateReferences>
    <we:reference id="wa104178141" version="4.3.3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2350</TotalTime>
  <Words>1251</Words>
  <Application>Microsoft Office PowerPoint</Application>
  <PresentationFormat>Widescreen</PresentationFormat>
  <Paragraphs>284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-apple-system</vt:lpstr>
      <vt:lpstr>Arial</vt:lpstr>
      <vt:lpstr>Calibri</vt:lpstr>
      <vt:lpstr>Calibri Light</vt:lpstr>
      <vt:lpstr>Cambria Math</vt:lpstr>
      <vt:lpstr>Helvetica Neue</vt:lpstr>
      <vt:lpstr>Times New Roman</vt:lpstr>
      <vt:lpstr>Office Theme</vt:lpstr>
      <vt:lpstr>THE ARCTIC DEATH SPIRAL</vt:lpstr>
      <vt:lpstr>Table of Contents</vt:lpstr>
      <vt:lpstr>Definition of TSA</vt:lpstr>
      <vt:lpstr>PowerPoint Presentation</vt:lpstr>
      <vt:lpstr>Factors Affecting Ice Melt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analysis slide 6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ARCTIC DEATH SPIRAL</dc:title>
  <dc:creator>taarishi kothari</dc:creator>
  <cp:lastModifiedBy>Mahi Shah</cp:lastModifiedBy>
  <cp:revision>100</cp:revision>
  <dcterms:created xsi:type="dcterms:W3CDTF">2020-10-29T09:35:15Z</dcterms:created>
  <dcterms:modified xsi:type="dcterms:W3CDTF">2020-10-31T17:27:23Z</dcterms:modified>
</cp:coreProperties>
</file>